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922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2" autoAdjust="0"/>
    <p:restoredTop sz="94660"/>
  </p:normalViewPr>
  <p:slideViewPr>
    <p:cSldViewPr snapToGrid="0">
      <p:cViewPr varScale="1">
        <p:scale>
          <a:sx n="86" d="100"/>
          <a:sy n="86" d="100"/>
        </p:scale>
        <p:origin x="5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3660-2C04-4D29-934E-DFF28180B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F4720DD-C0DE-4A48-BDE9-40B3A199D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49829CE-29AA-4625-BE11-E1947D922EB4}"/>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5" name="Footer Placeholder 4">
            <a:extLst>
              <a:ext uri="{FF2B5EF4-FFF2-40B4-BE49-F238E27FC236}">
                <a16:creationId xmlns:a16="http://schemas.microsoft.com/office/drawing/2014/main" id="{7F067601-0F30-475F-B421-D615230877C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E63D6D-9ABA-42CC-B12A-31AA209E904D}"/>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330948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DAA5-9977-4598-8B09-286F70D81EA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7328B24-ED08-4C2A-BD8F-DF8CFBAA6A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2ED43C3-575C-425A-B3F5-11F4B57E5AFA}"/>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5" name="Footer Placeholder 4">
            <a:extLst>
              <a:ext uri="{FF2B5EF4-FFF2-40B4-BE49-F238E27FC236}">
                <a16:creationId xmlns:a16="http://schemas.microsoft.com/office/drawing/2014/main" id="{2E378AAE-ABA9-4F5E-B02D-7D2573EDCD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4A01ED-D683-4B38-A230-FA69532910E9}"/>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130106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240F42-0070-4C6B-B37C-6FF6BE21D6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E09BFF4-6794-4466-8FA5-B39F52DAF5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E7545C9-FBDA-45B1-B81B-A691F45C7E9B}"/>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5" name="Footer Placeholder 4">
            <a:extLst>
              <a:ext uri="{FF2B5EF4-FFF2-40B4-BE49-F238E27FC236}">
                <a16:creationId xmlns:a16="http://schemas.microsoft.com/office/drawing/2014/main" id="{7ED41603-8BB8-4B49-A87B-3EE1D0359A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E28A12B-086C-442A-B8F7-1675E6876FD6}"/>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278580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C784-1F68-4910-9452-099FF62ED99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39F42B6-B320-4631-87D0-BF6627369B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CF7182-383A-4870-AADE-AC002BED1CFC}"/>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5" name="Footer Placeholder 4">
            <a:extLst>
              <a:ext uri="{FF2B5EF4-FFF2-40B4-BE49-F238E27FC236}">
                <a16:creationId xmlns:a16="http://schemas.microsoft.com/office/drawing/2014/main" id="{4A724058-D64B-456D-8B71-FC9FE37204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9E63D45-3CF7-4973-B09E-7560D2E3BC21}"/>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287062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60AD-AAD6-469F-AFB4-A3B22E64B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3387E0F-A9C3-406E-891A-2033A7CAC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C33808-F27C-4741-B694-A4E856C17F77}"/>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5" name="Footer Placeholder 4">
            <a:extLst>
              <a:ext uri="{FF2B5EF4-FFF2-40B4-BE49-F238E27FC236}">
                <a16:creationId xmlns:a16="http://schemas.microsoft.com/office/drawing/2014/main" id="{04C7A2C6-24AA-4E75-B684-9B6BB2F229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AAD445-054B-41A1-A843-39E932CCB70F}"/>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346386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2834-DF99-401C-8466-43D98012FDF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4942A8A-966C-4C41-9A52-28F1C02C3A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921E80B-407B-498B-B994-D73AFC6525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38D3050-B872-4473-8E8F-D8385DB4E85D}"/>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6" name="Footer Placeholder 5">
            <a:extLst>
              <a:ext uri="{FF2B5EF4-FFF2-40B4-BE49-F238E27FC236}">
                <a16:creationId xmlns:a16="http://schemas.microsoft.com/office/drawing/2014/main" id="{B11C387B-24CF-4EE3-9973-F6115F6D959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A3F700-548A-45BA-AC45-5406A1F88569}"/>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235003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9D13-EAFA-4F6A-802E-352D2D28667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B15A8B-CF44-4042-898F-FBB914B21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1500A0-1DC1-4C92-96BF-070725D14B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98AE104-A90D-4DF4-A8E5-A60256481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E9D0C4-31C9-43DD-A073-55D8DD6FD4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FA1E350-E2F3-46CB-B36E-8879996C7E67}"/>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8" name="Footer Placeholder 7">
            <a:extLst>
              <a:ext uri="{FF2B5EF4-FFF2-40B4-BE49-F238E27FC236}">
                <a16:creationId xmlns:a16="http://schemas.microsoft.com/office/drawing/2014/main" id="{EEDB5A90-D162-4741-BD2D-8F262CA71DB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1F884CC-0963-4240-ADD7-CB57AF9845ED}"/>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204327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473F-BD03-4E49-B845-7A94020BB09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62C62F3-34A5-4679-AEC4-3134722FFF01}"/>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4" name="Footer Placeholder 3">
            <a:extLst>
              <a:ext uri="{FF2B5EF4-FFF2-40B4-BE49-F238E27FC236}">
                <a16:creationId xmlns:a16="http://schemas.microsoft.com/office/drawing/2014/main" id="{8E2D988D-9802-4078-8A0B-4913F9F8DE8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D586848-BAAC-438C-A00D-BD8506CE2FB0}"/>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165732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F0D14-0FD6-4989-82E0-74BDD51CA743}"/>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3" name="Footer Placeholder 2">
            <a:extLst>
              <a:ext uri="{FF2B5EF4-FFF2-40B4-BE49-F238E27FC236}">
                <a16:creationId xmlns:a16="http://schemas.microsoft.com/office/drawing/2014/main" id="{5546A5C8-7FED-48F8-A594-3A6F23B453A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8B8A1D5-3327-4B81-84E0-6EA0121F18CE}"/>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363307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20024-55CA-4A76-A8EF-35C5F3E35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7C5CE41-665D-4ABD-9C0F-15DF3C132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BE276EE-EA9C-4BA6-AADB-0E5655662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1D1D07-BD71-463B-B679-443381F5A14E}"/>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6" name="Footer Placeholder 5">
            <a:extLst>
              <a:ext uri="{FF2B5EF4-FFF2-40B4-BE49-F238E27FC236}">
                <a16:creationId xmlns:a16="http://schemas.microsoft.com/office/drawing/2014/main" id="{2661BACA-FD49-48D2-8016-EC940F30CA1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067961B-6EC1-47DF-88C5-27F7F940763E}"/>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24818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8B03-FAF0-43B9-BFC9-6949B3A3FE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356C076-26B6-4055-91D5-634AD59C9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5412881-67A9-4B56-A950-F85B46111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3BA3FC-4534-473C-968A-4ADA19FC437F}"/>
              </a:ext>
            </a:extLst>
          </p:cNvPr>
          <p:cNvSpPr>
            <a:spLocks noGrp="1"/>
          </p:cNvSpPr>
          <p:nvPr>
            <p:ph type="dt" sz="half" idx="10"/>
          </p:nvPr>
        </p:nvSpPr>
        <p:spPr/>
        <p:txBody>
          <a:bodyPr/>
          <a:lstStyle/>
          <a:p>
            <a:fld id="{472A5BD5-D5C0-49E4-BF3A-E37262AEBD6B}" type="datetimeFigureOut">
              <a:rPr lang="en-IN" smtClean="0"/>
              <a:t>20-02-2021</a:t>
            </a:fld>
            <a:endParaRPr lang="en-IN"/>
          </a:p>
        </p:txBody>
      </p:sp>
      <p:sp>
        <p:nvSpPr>
          <p:cNvPr id="6" name="Footer Placeholder 5">
            <a:extLst>
              <a:ext uri="{FF2B5EF4-FFF2-40B4-BE49-F238E27FC236}">
                <a16:creationId xmlns:a16="http://schemas.microsoft.com/office/drawing/2014/main" id="{8A94A278-B27F-4AEF-853B-D1BD0856D33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FFC5AB8-B189-4CD4-A845-B220A9198F8C}"/>
              </a:ext>
            </a:extLst>
          </p:cNvPr>
          <p:cNvSpPr>
            <a:spLocks noGrp="1"/>
          </p:cNvSpPr>
          <p:nvPr>
            <p:ph type="sldNum" sz="quarter" idx="12"/>
          </p:nvPr>
        </p:nvSpPr>
        <p:spPr/>
        <p:txBody>
          <a:bodyPr/>
          <a:lstStyle/>
          <a:p>
            <a:fld id="{D4A2FF73-F6D0-497A-A336-D1723830C719}" type="slidenum">
              <a:rPr lang="en-IN" smtClean="0"/>
              <a:t>‹#›</a:t>
            </a:fld>
            <a:endParaRPr lang="en-IN"/>
          </a:p>
        </p:txBody>
      </p:sp>
    </p:spTree>
    <p:extLst>
      <p:ext uri="{BB962C8B-B14F-4D97-AF65-F5344CB8AC3E}">
        <p14:creationId xmlns:p14="http://schemas.microsoft.com/office/powerpoint/2010/main" val="311070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F10F8E-B996-4D96-B735-1CF7B3336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B075800-C1B7-49B3-AB4A-AD41B9FFD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7FD881-BDE2-4BF7-A5DC-22856915A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A5BD5-D5C0-49E4-BF3A-E37262AEBD6B}" type="datetimeFigureOut">
              <a:rPr lang="en-IN" smtClean="0"/>
              <a:t>20-02-2021</a:t>
            </a:fld>
            <a:endParaRPr lang="en-IN"/>
          </a:p>
        </p:txBody>
      </p:sp>
      <p:sp>
        <p:nvSpPr>
          <p:cNvPr id="5" name="Footer Placeholder 4">
            <a:extLst>
              <a:ext uri="{FF2B5EF4-FFF2-40B4-BE49-F238E27FC236}">
                <a16:creationId xmlns:a16="http://schemas.microsoft.com/office/drawing/2014/main" id="{0D4D0B1B-5B12-4185-BCCD-9B62193DC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1541B40-DB27-4C9B-9F4B-83CF12DDA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2FF73-F6D0-497A-A336-D1723830C719}" type="slidenum">
              <a:rPr lang="en-IN" smtClean="0"/>
              <a:t>‹#›</a:t>
            </a:fld>
            <a:endParaRPr lang="en-IN"/>
          </a:p>
        </p:txBody>
      </p:sp>
    </p:spTree>
    <p:extLst>
      <p:ext uri="{BB962C8B-B14F-4D97-AF65-F5344CB8AC3E}">
        <p14:creationId xmlns:p14="http://schemas.microsoft.com/office/powerpoint/2010/main" val="41662525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22B6-93FA-4887-9F8D-1BAE5B4FBF46}"/>
              </a:ext>
            </a:extLst>
          </p:cNvPr>
          <p:cNvSpPr>
            <a:spLocks noGrp="1"/>
          </p:cNvSpPr>
          <p:nvPr>
            <p:ph type="ctrTitle"/>
          </p:nvPr>
        </p:nvSpPr>
        <p:spPr>
          <a:xfrm>
            <a:off x="104775" y="682752"/>
            <a:ext cx="11982450" cy="1953916"/>
          </a:xfrm>
        </p:spPr>
        <p:txBody>
          <a:bodyPr>
            <a:normAutofit/>
          </a:bodyPr>
          <a:lstStyle/>
          <a:p>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r>
              <a:rPr lang="en-IN" sz="3200" b="1" u="sng" dirty="0">
                <a:solidFill>
                  <a:schemeClr val="accent2">
                    <a:lumMod val="75000"/>
                  </a:schemeClr>
                </a:solidFill>
                <a:latin typeface="Times New Roman" panose="02020603050405020304" pitchFamily="18" charset="0"/>
                <a:cs typeface="Times New Roman" panose="02020603050405020304" pitchFamily="18" charset="0"/>
              </a:rPr>
              <a:t>CC1 - GEOTECTONICS AND GEOMORPHOLOGY </a:t>
            </a:r>
          </a:p>
        </p:txBody>
      </p:sp>
      <p:sp>
        <p:nvSpPr>
          <p:cNvPr id="3" name="Subtitle 2">
            <a:extLst>
              <a:ext uri="{FF2B5EF4-FFF2-40B4-BE49-F238E27FC236}">
                <a16:creationId xmlns:a16="http://schemas.microsoft.com/office/drawing/2014/main" id="{FBBD4E33-5DBD-43D4-AE43-5FE2988D7977}"/>
              </a:ext>
            </a:extLst>
          </p:cNvPr>
          <p:cNvSpPr>
            <a:spLocks noGrp="1"/>
          </p:cNvSpPr>
          <p:nvPr>
            <p:ph type="subTitle" idx="1"/>
          </p:nvPr>
        </p:nvSpPr>
        <p:spPr>
          <a:xfrm>
            <a:off x="726238" y="2800352"/>
            <a:ext cx="10949074" cy="2181224"/>
          </a:xfrm>
        </p:spPr>
        <p:txBody>
          <a:bodyPr>
            <a:normAutofit/>
          </a:bodyPr>
          <a:lstStyle/>
          <a:p>
            <a:r>
              <a:rPr lang="en-IN" sz="2800" b="1" u="sng" dirty="0">
                <a:solidFill>
                  <a:schemeClr val="accent2">
                    <a:lumMod val="50000"/>
                  </a:schemeClr>
                </a:solidFill>
                <a:latin typeface="Times New Roman" panose="02020603050405020304" pitchFamily="18" charset="0"/>
                <a:cs typeface="Times New Roman" panose="02020603050405020304" pitchFamily="18" charset="0"/>
              </a:rPr>
              <a:t>Unit 2:</a:t>
            </a:r>
            <a:r>
              <a:rPr lang="en-IN" sz="2800" b="1" dirty="0">
                <a:solidFill>
                  <a:schemeClr val="accent2">
                    <a:lumMod val="50000"/>
                  </a:schemeClr>
                </a:solidFill>
                <a:latin typeface="Times New Roman" panose="02020603050405020304" pitchFamily="18" charset="0"/>
                <a:cs typeface="Times New Roman" panose="02020603050405020304" pitchFamily="18" charset="0"/>
              </a:rPr>
              <a:t> Geomorphology </a:t>
            </a:r>
          </a:p>
          <a:p>
            <a:endParaRPr lang="en-IN" sz="2800" b="1" dirty="0">
              <a:solidFill>
                <a:schemeClr val="accent2">
                  <a:lumMod val="75000"/>
                </a:schemeClr>
              </a:solidFill>
              <a:latin typeface="Times New Roman" panose="02020603050405020304" pitchFamily="18" charset="0"/>
              <a:cs typeface="Times New Roman" panose="02020603050405020304" pitchFamily="18" charset="0"/>
            </a:endParaRPr>
          </a:p>
          <a:p>
            <a:r>
              <a:rPr lang="en-US" sz="2800" dirty="0">
                <a:solidFill>
                  <a:schemeClr val="accent2">
                    <a:lumMod val="50000"/>
                  </a:schemeClr>
                </a:solidFill>
                <a:latin typeface="Times New Roman" panose="02020603050405020304" pitchFamily="18" charset="0"/>
                <a:cs typeface="Times New Roman" panose="02020603050405020304" pitchFamily="18" charset="0"/>
              </a:rPr>
              <a:t>6. Karst landforms: Surface and sub-surface.</a:t>
            </a:r>
            <a:endParaRPr lang="en-IN" sz="28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Picture 2" descr="C:\Users\Anurag\Desktop\picture">
            <a:extLst>
              <a:ext uri="{FF2B5EF4-FFF2-40B4-BE49-F238E27FC236}">
                <a16:creationId xmlns:a16="http://schemas.microsoft.com/office/drawing/2014/main" id="{B851662E-D7BD-4EDC-9BF5-511ECAE88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9"/>
            <a:ext cx="1656655" cy="1323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nurag\Desktop\220px-University_of_Burdwan_logo.png">
            <a:extLst>
              <a:ext uri="{FF2B5EF4-FFF2-40B4-BE49-F238E27FC236}">
                <a16:creationId xmlns:a16="http://schemas.microsoft.com/office/drawing/2014/main" id="{30D0985D-3D79-471F-9957-6951C8DE1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2560" y="198505"/>
            <a:ext cx="1670497" cy="1323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08F27E-7235-4439-868E-8F3A2FCD87A3}"/>
              </a:ext>
            </a:extLst>
          </p:cNvPr>
          <p:cNvPicPr>
            <a:picLocks noChangeAspect="1"/>
          </p:cNvPicPr>
          <p:nvPr/>
        </p:nvPicPr>
        <p:blipFill>
          <a:blip r:embed="rId5"/>
          <a:stretch>
            <a:fillRect/>
          </a:stretch>
        </p:blipFill>
        <p:spPr>
          <a:xfrm>
            <a:off x="8910934" y="5407026"/>
            <a:ext cx="3176291" cy="1450974"/>
          </a:xfrm>
          <a:prstGeom prst="rect">
            <a:avLst/>
          </a:prstGeom>
        </p:spPr>
      </p:pic>
      <p:pic>
        <p:nvPicPr>
          <p:cNvPr id="7" name="Picture 6">
            <a:extLst>
              <a:ext uri="{FF2B5EF4-FFF2-40B4-BE49-F238E27FC236}">
                <a16:creationId xmlns:a16="http://schemas.microsoft.com/office/drawing/2014/main" id="{73C96EE4-2E98-4764-9D6C-28BC8B4A2182}"/>
              </a:ext>
            </a:extLst>
          </p:cNvPr>
          <p:cNvPicPr>
            <a:picLocks noChangeAspect="1"/>
          </p:cNvPicPr>
          <p:nvPr/>
        </p:nvPicPr>
        <p:blipFill>
          <a:blip r:embed="rId6"/>
          <a:stretch>
            <a:fillRect/>
          </a:stretch>
        </p:blipFill>
        <p:spPr>
          <a:xfrm>
            <a:off x="5023011" y="6364181"/>
            <a:ext cx="2145978" cy="493819"/>
          </a:xfrm>
          <a:prstGeom prst="rect">
            <a:avLst/>
          </a:prstGeom>
        </p:spPr>
      </p:pic>
    </p:spTree>
    <p:extLst>
      <p:ext uri="{BB962C8B-B14F-4D97-AF65-F5344CB8AC3E}">
        <p14:creationId xmlns:p14="http://schemas.microsoft.com/office/powerpoint/2010/main" val="309936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2F60-3EBF-49C9-8084-89E7A40C2470}"/>
              </a:ext>
            </a:extLst>
          </p:cNvPr>
          <p:cNvSpPr>
            <a:spLocks noGrp="1"/>
          </p:cNvSpPr>
          <p:nvPr>
            <p:ph type="title"/>
          </p:nvPr>
        </p:nvSpPr>
        <p:spPr>
          <a:xfrm>
            <a:off x="419100" y="284162"/>
            <a:ext cx="10515600" cy="5297488"/>
          </a:xfrm>
        </p:spPr>
        <p:txBody>
          <a:bodyPr anchor="t">
            <a:noAutofit/>
          </a:bodyPr>
          <a:lstStyle/>
          <a:p>
            <a:r>
              <a:rPr lang="en-IN" sz="2400" b="1" dirty="0">
                <a:solidFill>
                  <a:schemeClr val="accent2">
                    <a:lumMod val="50000"/>
                  </a:schemeClr>
                </a:solidFill>
                <a:latin typeface="Times New Roman" panose="02020603050405020304" pitchFamily="18" charset="0"/>
                <a:cs typeface="Times New Roman" panose="02020603050405020304" pitchFamily="18" charset="0"/>
              </a:rPr>
              <a:t> </a:t>
            </a:r>
            <a:r>
              <a:rPr lang="en-IN" sz="2400" b="1">
                <a:solidFill>
                  <a:schemeClr val="accent2">
                    <a:lumMod val="50000"/>
                  </a:schemeClr>
                </a:solidFill>
                <a:latin typeface="Times New Roman" panose="02020603050405020304" pitchFamily="18" charset="0"/>
                <a:cs typeface="Times New Roman" panose="02020603050405020304" pitchFamily="18" charset="0"/>
              </a:rPr>
              <a:t>Types of Sinkholes :</a:t>
            </a:r>
            <a:br>
              <a:rPr lang="en-IN" sz="2400" b="1">
                <a:solidFill>
                  <a:schemeClr val="accent2">
                    <a:lumMod val="50000"/>
                  </a:schemeClr>
                </a:solidFill>
                <a:latin typeface="Times New Roman" panose="02020603050405020304" pitchFamily="18" charset="0"/>
                <a:cs typeface="Times New Roman" panose="02020603050405020304" pitchFamily="18" charset="0"/>
              </a:rPr>
            </a:b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t>
            </a:r>
            <a:r>
              <a:rPr lang="en-IN" sz="2000" dirty="0">
                <a:solidFill>
                  <a:srgbClr val="C00000"/>
                </a:solidFill>
                <a:latin typeface="Times New Roman" panose="02020603050405020304" pitchFamily="18" charset="0"/>
                <a:cs typeface="Times New Roman" panose="02020603050405020304" pitchFamily="18" charset="0"/>
              </a:rPr>
              <a:t>Solution Sinkhole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Little or no sediment is present over limestone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Easily dissolved by water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t>
            </a:r>
            <a:r>
              <a:rPr lang="en-IN" sz="2000" dirty="0">
                <a:solidFill>
                  <a:srgbClr val="C00000"/>
                </a:solidFill>
                <a:latin typeface="Times New Roman" panose="02020603050405020304" pitchFamily="18" charset="0"/>
                <a:cs typeface="Times New Roman" panose="02020603050405020304" pitchFamily="18" charset="0"/>
              </a:rPr>
              <a:t>Cover-Subsidence Sinkhole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Thick sediments overlay limestone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Underlying limestone is dissolved, sediments dump into the void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t>
            </a:r>
            <a:r>
              <a:rPr lang="en-IN" sz="2000" dirty="0">
                <a:solidFill>
                  <a:srgbClr val="C00000"/>
                </a:solidFill>
                <a:latin typeface="Times New Roman" panose="02020603050405020304" pitchFamily="18" charset="0"/>
                <a:cs typeface="Times New Roman" panose="02020603050405020304" pitchFamily="18" charset="0"/>
              </a:rPr>
              <a:t>Cover-Collapse Sinkhole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Triggered by heavy rainfall, drought, overloading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Cause sudden collapse into void</a:t>
            </a:r>
            <a:br>
              <a:rPr lang="en-IN" sz="2000" dirty="0">
                <a:latin typeface="Times New Roman" panose="02020603050405020304" pitchFamily="18" charset="0"/>
                <a:cs typeface="Times New Roman" panose="02020603050405020304" pitchFamily="18" charset="0"/>
              </a:rPr>
            </a:br>
            <a:br>
              <a:rPr lang="en-IN" sz="2000" dirty="0">
                <a:latin typeface="Times New Roman" panose="02020603050405020304" pitchFamily="18" charset="0"/>
                <a:cs typeface="Times New Roman" panose="02020603050405020304" pitchFamily="18" charset="0"/>
              </a:rPr>
            </a:br>
            <a:br>
              <a:rPr lang="en-IN" sz="2000" dirty="0">
                <a:latin typeface="Times New Roman" panose="02020603050405020304" pitchFamily="18" charset="0"/>
                <a:cs typeface="Times New Roman" panose="02020603050405020304" pitchFamily="18" charset="0"/>
              </a:rPr>
            </a:br>
            <a:r>
              <a:rPr lang="en-US" sz="2000" b="1" dirty="0" err="1">
                <a:solidFill>
                  <a:srgbClr val="9224A8"/>
                </a:solidFill>
                <a:latin typeface="Times New Roman" panose="02020603050405020304" pitchFamily="18" charset="0"/>
                <a:cs typeface="Times New Roman" panose="02020603050405020304" pitchFamily="18" charset="0"/>
              </a:rPr>
              <a:t>Uvala</a:t>
            </a:r>
            <a:r>
              <a:rPr lang="en-US" sz="2000" dirty="0">
                <a:latin typeface="Times New Roman" panose="02020603050405020304" pitchFamily="18" charset="0"/>
                <a:cs typeface="Times New Roman" panose="02020603050405020304" pitchFamily="18" charset="0"/>
              </a:rPr>
              <a:t>: series of smaller sinkholes coalesce into a compound sinkhole.</a:t>
            </a: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BD476B3-BC90-4439-B979-82DB421B9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912" y="284162"/>
            <a:ext cx="4134988" cy="3417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3BF6346F-CE34-451E-961F-AA35C20B7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494" y="3884854"/>
            <a:ext cx="3966108" cy="2973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70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54A1-3908-4A98-9726-4B2DB9EEE31E}"/>
              </a:ext>
            </a:extLst>
          </p:cNvPr>
          <p:cNvSpPr>
            <a:spLocks noGrp="1"/>
          </p:cNvSpPr>
          <p:nvPr>
            <p:ph type="title"/>
          </p:nvPr>
        </p:nvSpPr>
        <p:spPr>
          <a:xfrm>
            <a:off x="838200" y="365125"/>
            <a:ext cx="10515600" cy="6790277"/>
          </a:xfrm>
        </p:spPr>
        <p:txBody>
          <a:bodyPr anchor="t">
            <a:normAutofit/>
          </a:bodyPr>
          <a:lstStyle/>
          <a:p>
            <a:r>
              <a:rPr lang="en-US" sz="2800" b="1" u="sng" dirty="0">
                <a:solidFill>
                  <a:srgbClr val="993300"/>
                </a:solidFill>
                <a:latin typeface="Times New Roman" panose="02020603050405020304" pitchFamily="18" charset="0"/>
                <a:cs typeface="Times New Roman" panose="02020603050405020304" pitchFamily="18" charset="0"/>
              </a:rPr>
              <a:t>Disappearing Streams:</a:t>
            </a:r>
            <a:br>
              <a:rPr lang="en-US" sz="2800" b="1" u="sng" dirty="0">
                <a:solidFill>
                  <a:srgbClr val="993300"/>
                </a:solidFill>
                <a:latin typeface="Times New Roman" panose="02020603050405020304" pitchFamily="18" charset="0"/>
                <a:cs typeface="Times New Roman" panose="02020603050405020304" pitchFamily="18" charset="0"/>
              </a:rPr>
            </a:br>
            <a:br>
              <a:rPr lang="en-US" sz="2800" b="1" u="sng" dirty="0">
                <a:solidFill>
                  <a:srgbClr val="993300"/>
                </a:solidFill>
                <a:latin typeface="Times New Roman" panose="02020603050405020304" pitchFamily="18" charset="0"/>
                <a:cs typeface="Times New Roman" panose="02020603050405020304" pitchFamily="18" charset="0"/>
              </a:rPr>
            </a:br>
            <a:br>
              <a:rPr lang="en-US" sz="2000" dirty="0"/>
            </a:br>
            <a:r>
              <a:rPr lang="en-US" sz="2000" dirty="0">
                <a:latin typeface="Times New Roman" panose="02020603050405020304" pitchFamily="18" charset="0"/>
                <a:cs typeface="Times New Roman" panose="02020603050405020304" pitchFamily="18" charset="0"/>
              </a:rPr>
              <a:t> Streams that flow on the surface and then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seemingly “disappear” below ground.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Disappearing streams disappear into a sinkhole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or other karst solution features (caves)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They may also disappear into factures or faults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in the bedrock near the stream.  Disappearing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streams are also referred to as losing streams,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sinks, or sieves.  </a:t>
            </a:r>
            <a:br>
              <a:rPr lang="en-US" sz="20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61C29E5-4BF9-4688-9C17-D765B74A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198" y="237860"/>
            <a:ext cx="4733602" cy="3191140"/>
          </a:xfrm>
          <a:prstGeom prst="rect">
            <a:avLst/>
          </a:prstGeom>
        </p:spPr>
      </p:pic>
      <p:pic>
        <p:nvPicPr>
          <p:cNvPr id="8" name="Picture 7">
            <a:extLst>
              <a:ext uri="{FF2B5EF4-FFF2-40B4-BE49-F238E27FC236}">
                <a16:creationId xmlns:a16="http://schemas.microsoft.com/office/drawing/2014/main" id="{9B9CF93E-D8EF-44CE-8A05-87CB47ED9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885" y="3556265"/>
            <a:ext cx="4668915" cy="2841059"/>
          </a:xfrm>
          <a:prstGeom prst="rect">
            <a:avLst/>
          </a:prstGeom>
          <a:ln>
            <a:solidFill>
              <a:schemeClr val="tx1"/>
            </a:solidFill>
          </a:ln>
        </p:spPr>
      </p:pic>
    </p:spTree>
    <p:extLst>
      <p:ext uri="{BB962C8B-B14F-4D97-AF65-F5344CB8AC3E}">
        <p14:creationId xmlns:p14="http://schemas.microsoft.com/office/powerpoint/2010/main" val="292883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63D6-86B3-4C2F-9FDA-8883A60DEB89}"/>
              </a:ext>
            </a:extLst>
          </p:cNvPr>
          <p:cNvSpPr>
            <a:spLocks noGrp="1"/>
          </p:cNvSpPr>
          <p:nvPr>
            <p:ph type="title"/>
          </p:nvPr>
        </p:nvSpPr>
        <p:spPr>
          <a:xfrm>
            <a:off x="669524" y="213064"/>
            <a:ext cx="10515600" cy="6711519"/>
          </a:xfrm>
        </p:spPr>
        <p:txBody>
          <a:bodyPr anchor="t">
            <a:normAutofit/>
          </a:bodyPr>
          <a:lstStyle/>
          <a:p>
            <a:r>
              <a:rPr lang="en-US" sz="2800" b="1" u="sng" dirty="0">
                <a:solidFill>
                  <a:srgbClr val="993300"/>
                </a:solidFill>
                <a:latin typeface="Times New Roman" panose="02020603050405020304" pitchFamily="18" charset="0"/>
                <a:cs typeface="Times New Roman" panose="02020603050405020304" pitchFamily="18" charset="0"/>
              </a:rPr>
              <a:t>Springs :</a:t>
            </a:r>
            <a:br>
              <a:rPr lang="en-US" sz="2000" dirty="0"/>
            </a:br>
            <a:br>
              <a:rPr lang="en-US" sz="2000" dirty="0"/>
            </a:br>
            <a:r>
              <a:rPr lang="en-US" sz="2000" dirty="0"/>
              <a:t> </a:t>
            </a:r>
            <a:r>
              <a:rPr lang="en-US" sz="2000" dirty="0">
                <a:latin typeface="Times New Roman" panose="02020603050405020304" pitchFamily="18" charset="0"/>
                <a:cs typeface="Times New Roman" panose="02020603050405020304" pitchFamily="18" charset="0"/>
              </a:rPr>
              <a:t>Karst springs are locations where groundwater emerges from the limestone and flows across the surface forming a stream or contained pool. The flow of Karst springs is generally dependent on the weather and climate . Ephemeral springs only flow following rainfall or snowmelt events. More permanent springs are connected to aquifers and flow year-round .</a:t>
            </a: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72EA784-A2F5-48A7-8549-AEB3FF424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176" y="2503502"/>
            <a:ext cx="5348838" cy="4047677"/>
          </a:xfrm>
          <a:prstGeom prst="rect">
            <a:avLst/>
          </a:prstGeom>
        </p:spPr>
      </p:pic>
      <p:pic>
        <p:nvPicPr>
          <p:cNvPr id="5" name="Picture 4">
            <a:extLst>
              <a:ext uri="{FF2B5EF4-FFF2-40B4-BE49-F238E27FC236}">
                <a16:creationId xmlns:a16="http://schemas.microsoft.com/office/drawing/2014/main" id="{9B4EB6DA-7FAC-4610-B763-2C46322BD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55" y="2574523"/>
            <a:ext cx="5840629" cy="3976655"/>
          </a:xfrm>
          <a:prstGeom prst="rect">
            <a:avLst/>
          </a:prstGeom>
        </p:spPr>
      </p:pic>
    </p:spTree>
    <p:extLst>
      <p:ext uri="{BB962C8B-B14F-4D97-AF65-F5344CB8AC3E}">
        <p14:creationId xmlns:p14="http://schemas.microsoft.com/office/powerpoint/2010/main" val="374344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D76C-71B2-419B-8DD8-7CC658BA696F}"/>
              </a:ext>
            </a:extLst>
          </p:cNvPr>
          <p:cNvSpPr>
            <a:spLocks noGrp="1"/>
          </p:cNvSpPr>
          <p:nvPr>
            <p:ph type="title"/>
          </p:nvPr>
        </p:nvSpPr>
        <p:spPr>
          <a:xfrm>
            <a:off x="532660" y="365125"/>
            <a:ext cx="10821140" cy="6293127"/>
          </a:xfrm>
        </p:spPr>
        <p:txBody>
          <a:bodyPr anchor="t">
            <a:normAutofit/>
          </a:bodyPr>
          <a:lstStyle/>
          <a:p>
            <a:r>
              <a:rPr lang="en-US" sz="2800" b="1" u="sng" dirty="0">
                <a:solidFill>
                  <a:srgbClr val="993300"/>
                </a:solidFill>
                <a:latin typeface="Times New Roman" panose="02020603050405020304" pitchFamily="18" charset="0"/>
                <a:cs typeface="Times New Roman" panose="02020603050405020304" pitchFamily="18" charset="0"/>
              </a:rPr>
              <a:t>Karst Towers:</a:t>
            </a:r>
            <a:br>
              <a:rPr lang="en-US" sz="2800" b="1" u="sng" dirty="0">
                <a:solidFill>
                  <a:srgbClr val="993300"/>
                </a:solidFill>
                <a:latin typeface="Times New Roman" panose="02020603050405020304" pitchFamily="18" charset="0"/>
                <a:cs typeface="Times New Roman" panose="02020603050405020304" pitchFamily="18" charset="0"/>
              </a:rPr>
            </a:br>
            <a:br>
              <a:rPr lang="en-US" sz="2800" b="1" u="sng" dirty="0">
                <a:solidFill>
                  <a:srgbClr val="993300"/>
                </a:solidFill>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Landscape is mottled with a maze of steep, isolated limestone hills  Limestone beds are thick and highly jointed  Puerto Rico, western Cuba, southern China, and northern Vietnam   CO2 production by vegetation in these climates facilitates weathering </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TOWER KARST   OF PENINSULAR THAILAND                                            SOUTH CHINA KARST TOWER</a:t>
            </a:r>
            <a:endParaRPr lang="en-IN"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6602D35-8316-4D54-BB60-FC0FC3421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04" y="2519316"/>
            <a:ext cx="4450673" cy="2913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4091FCD3-C9A0-4DAE-9FE2-320224442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976" y="2433591"/>
            <a:ext cx="5567824" cy="2999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806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4990-DE4E-4FD7-B69C-1EE14B24F6B3}"/>
              </a:ext>
            </a:extLst>
          </p:cNvPr>
          <p:cNvSpPr>
            <a:spLocks noGrp="1"/>
          </p:cNvSpPr>
          <p:nvPr>
            <p:ph type="title"/>
          </p:nvPr>
        </p:nvSpPr>
        <p:spPr>
          <a:xfrm>
            <a:off x="838200" y="365125"/>
            <a:ext cx="10515600" cy="6053430"/>
          </a:xfrm>
        </p:spPr>
        <p:txBody>
          <a:bodyPr anchor="t">
            <a:normAutofit/>
          </a:bodyPr>
          <a:lstStyle/>
          <a:p>
            <a:r>
              <a:rPr lang="en-US" sz="2800" b="1" u="sng" dirty="0">
                <a:solidFill>
                  <a:srgbClr val="993300"/>
                </a:solidFill>
                <a:latin typeface="Times New Roman" panose="02020603050405020304" pitchFamily="18" charset="0"/>
                <a:cs typeface="Times New Roman" panose="02020603050405020304" pitchFamily="18" charset="0"/>
              </a:rPr>
              <a:t>Subsurface Karst Features: Caverns </a:t>
            </a:r>
            <a:br>
              <a:rPr lang="en-US" sz="2800" b="1" u="sng" dirty="0">
                <a:solidFill>
                  <a:srgbClr val="993300"/>
                </a:solidFill>
                <a:latin typeface="Times New Roman" panose="02020603050405020304" pitchFamily="18" charset="0"/>
                <a:cs typeface="Times New Roman" panose="02020603050405020304" pitchFamily="18" charset="0"/>
              </a:rPr>
            </a:br>
            <a:br>
              <a:rPr lang="en-US" sz="2800" b="1" u="sng" dirty="0">
                <a:solidFill>
                  <a:srgbClr val="993300"/>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Limestone caverns and caves are large sub-surface voids where the rocks has been dissolved by carbonation.   In sections where the ground water table has dropped, pressure release promotes precipitation of minerals creating a variety of speleothems </a:t>
            </a: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5B6D469-AD08-4699-A979-1812A4FF7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194" y="2083886"/>
            <a:ext cx="7286324" cy="4669358"/>
          </a:xfrm>
          <a:prstGeom prst="rect">
            <a:avLst/>
          </a:prstGeom>
          <a:ln>
            <a:solidFill>
              <a:schemeClr val="tx1"/>
            </a:solidFill>
          </a:ln>
        </p:spPr>
      </p:pic>
    </p:spTree>
    <p:extLst>
      <p:ext uri="{BB962C8B-B14F-4D97-AF65-F5344CB8AC3E}">
        <p14:creationId xmlns:p14="http://schemas.microsoft.com/office/powerpoint/2010/main" val="50720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291B-74BC-4964-BF19-9139E1DE3F6B}"/>
              </a:ext>
            </a:extLst>
          </p:cNvPr>
          <p:cNvSpPr>
            <a:spLocks noGrp="1"/>
          </p:cNvSpPr>
          <p:nvPr>
            <p:ph type="title"/>
          </p:nvPr>
        </p:nvSpPr>
        <p:spPr>
          <a:xfrm>
            <a:off x="838200" y="365124"/>
            <a:ext cx="10515600" cy="6355271"/>
          </a:xfrm>
        </p:spPr>
        <p:txBody>
          <a:bodyPr anchor="t">
            <a:normAutofit/>
          </a:bodyPr>
          <a:lstStyle/>
          <a:p>
            <a:r>
              <a:rPr lang="en-US" sz="3100" b="1" u="sng" dirty="0">
                <a:solidFill>
                  <a:srgbClr val="993300"/>
                </a:solidFill>
                <a:latin typeface="Times New Roman" panose="02020603050405020304" pitchFamily="18" charset="0"/>
                <a:cs typeface="Times New Roman" panose="02020603050405020304" pitchFamily="18" charset="0"/>
              </a:rPr>
              <a:t>Caverns :</a:t>
            </a:r>
            <a:br>
              <a:rPr lang="en-US" sz="3100" b="1" u="sng" dirty="0">
                <a:solidFill>
                  <a:srgbClr val="993300"/>
                </a:solidFill>
                <a:latin typeface="Times New Roman" panose="02020603050405020304" pitchFamily="18" charset="0"/>
                <a:cs typeface="Times New Roman" panose="02020603050405020304" pitchFamily="18" charset="0"/>
              </a:rPr>
            </a:br>
            <a:br>
              <a:rPr lang="en-US" sz="3100" b="1" u="sng" dirty="0">
                <a:solidFill>
                  <a:srgbClr val="993300"/>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Calcium carbonate precipitates out of the saturated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carbonate solution and accumulates as deposits.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Stalactites are deposits that grow from the ceiling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downward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Stalagmites are deposits that grow from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ground up.</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If the stalactite and stalagmites join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they form a continuous column.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Mammoth Cave in Kentucky and Carlsbad Caverns in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New Mexico are two of the largest cave systems in North America </a:t>
            </a:r>
            <a:r>
              <a:rPr lang="en-US" sz="2000" dirty="0"/>
              <a:t>. </a:t>
            </a:r>
            <a:endParaRPr lang="en-IN" sz="2000" dirty="0"/>
          </a:p>
        </p:txBody>
      </p:sp>
      <p:pic>
        <p:nvPicPr>
          <p:cNvPr id="4" name="Picture 3">
            <a:extLst>
              <a:ext uri="{FF2B5EF4-FFF2-40B4-BE49-F238E27FC236}">
                <a16:creationId xmlns:a16="http://schemas.microsoft.com/office/drawing/2014/main" id="{AFA67C3B-BB66-46D4-8052-136278A92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126" y="639192"/>
            <a:ext cx="4102394" cy="4578474"/>
          </a:xfrm>
          <a:prstGeom prst="rect">
            <a:avLst/>
          </a:prstGeom>
        </p:spPr>
      </p:pic>
    </p:spTree>
    <p:extLst>
      <p:ext uri="{BB962C8B-B14F-4D97-AF65-F5344CB8AC3E}">
        <p14:creationId xmlns:p14="http://schemas.microsoft.com/office/powerpoint/2010/main" val="74007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B762-33D7-4BCB-A2AB-07BA4D12A6D2}"/>
              </a:ext>
            </a:extLst>
          </p:cNvPr>
          <p:cNvSpPr>
            <a:spLocks noGrp="1"/>
          </p:cNvSpPr>
          <p:nvPr>
            <p:ph type="title"/>
          </p:nvPr>
        </p:nvSpPr>
        <p:spPr>
          <a:xfrm>
            <a:off x="838200" y="365124"/>
            <a:ext cx="10515600" cy="6133329"/>
          </a:xfrm>
        </p:spPr>
        <p:txBody>
          <a:bodyPr anchor="t">
            <a:normAutofit/>
          </a:bodyPr>
          <a:lstStyle/>
          <a:p>
            <a:r>
              <a:rPr lang="en-US" sz="2800" b="1" u="sng" dirty="0">
                <a:solidFill>
                  <a:srgbClr val="993300"/>
                </a:solidFill>
                <a:latin typeface="Times New Roman" panose="02020603050405020304" pitchFamily="18" charset="0"/>
                <a:cs typeface="Times New Roman" panose="02020603050405020304" pitchFamily="18" charset="0"/>
              </a:rPr>
              <a:t>Soda straws to stalactites </a:t>
            </a:r>
            <a:br>
              <a:rPr lang="en-US" sz="2800" b="1" u="sng" dirty="0">
                <a:solidFill>
                  <a:srgbClr val="993300"/>
                </a:solidFill>
                <a:latin typeface="Times New Roman" panose="02020603050405020304" pitchFamily="18" charset="0"/>
                <a:cs typeface="Times New Roman" panose="02020603050405020304" pitchFamily="18" charset="0"/>
              </a:rPr>
            </a:br>
            <a:br>
              <a:rPr lang="en-US" sz="2800" b="1" u="sng" dirty="0">
                <a:solidFill>
                  <a:srgbClr val="993300"/>
                </a:solidFill>
                <a:latin typeface="Times New Roman" panose="02020603050405020304" pitchFamily="18" charset="0"/>
                <a:cs typeface="Times New Roman" panose="02020603050405020304" pitchFamily="18" charset="0"/>
              </a:rPr>
            </a:br>
            <a:br>
              <a:rPr lang="en-US" sz="2000" dirty="0"/>
            </a:br>
            <a:r>
              <a:rPr lang="en-US" sz="2000" dirty="0">
                <a:latin typeface="Times New Roman" panose="02020603050405020304" pitchFamily="18" charset="0"/>
                <a:cs typeface="Times New Roman" panose="02020603050405020304" pitchFamily="18" charset="0"/>
              </a:rPr>
              <a:t> Soda straws are initially hollow, allowing dissolved limestone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to travel through the tube.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Because a dissolved solid is traveling through the tube, it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sometimes gets plugged up.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This forces the dissolved limestone to “back up” and start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flowing on the outside of the straw.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Eventually, it thickens and becomes recognizable as a stalactite! </a:t>
            </a: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C926DF7-74F3-4507-91C8-85DC2F84C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697" y="359548"/>
            <a:ext cx="1970102" cy="2477493"/>
          </a:xfrm>
          <a:prstGeom prst="rect">
            <a:avLst/>
          </a:prstGeom>
        </p:spPr>
      </p:pic>
      <p:pic>
        <p:nvPicPr>
          <p:cNvPr id="6" name="Picture 5">
            <a:extLst>
              <a:ext uri="{FF2B5EF4-FFF2-40B4-BE49-F238E27FC236}">
                <a16:creationId xmlns:a16="http://schemas.microsoft.com/office/drawing/2014/main" id="{BD39335A-3369-4CDF-BA1B-2D373E56987F}"/>
              </a:ext>
            </a:extLst>
          </p:cNvPr>
          <p:cNvPicPr>
            <a:picLocks noChangeAspect="1"/>
          </p:cNvPicPr>
          <p:nvPr/>
        </p:nvPicPr>
        <p:blipFill rotWithShape="1">
          <a:blip r:embed="rId3">
            <a:extLst>
              <a:ext uri="{28A0092B-C50C-407E-A947-70E740481C1C}">
                <a14:useLocalDpi xmlns:a14="http://schemas.microsoft.com/office/drawing/2010/main" val="0"/>
              </a:ext>
            </a:extLst>
          </a:blip>
          <a:srcRect l="378" t="6606" r="-378" b="1774"/>
          <a:stretch/>
        </p:blipFill>
        <p:spPr>
          <a:xfrm>
            <a:off x="9041047" y="3027286"/>
            <a:ext cx="2917175" cy="3737319"/>
          </a:xfrm>
          <a:prstGeom prst="rect">
            <a:avLst/>
          </a:prstGeom>
          <a:ln w="12700">
            <a:solidFill>
              <a:schemeClr val="tx1"/>
            </a:solidFill>
          </a:ln>
        </p:spPr>
      </p:pic>
    </p:spTree>
    <p:extLst>
      <p:ext uri="{BB962C8B-B14F-4D97-AF65-F5344CB8AC3E}">
        <p14:creationId xmlns:p14="http://schemas.microsoft.com/office/powerpoint/2010/main" val="264275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BD2C-D512-4B65-9AA4-AFE172E21779}"/>
              </a:ext>
            </a:extLst>
          </p:cNvPr>
          <p:cNvSpPr>
            <a:spLocks noGrp="1"/>
          </p:cNvSpPr>
          <p:nvPr>
            <p:ph type="title"/>
          </p:nvPr>
        </p:nvSpPr>
        <p:spPr>
          <a:xfrm>
            <a:off x="142874" y="180975"/>
            <a:ext cx="11858625" cy="6572250"/>
          </a:xfrm>
        </p:spPr>
        <p:txBody>
          <a:bodyPr anchor="t">
            <a:normAutofit/>
          </a:bodyPr>
          <a:lstStyle/>
          <a:p>
            <a:r>
              <a:rPr lang="en-US" sz="2400" b="1" u="sng" dirty="0">
                <a:solidFill>
                  <a:srgbClr val="C00000"/>
                </a:solidFill>
              </a:rPr>
              <a:t>Additional Fun Karst Features</a:t>
            </a:r>
            <a:br>
              <a:rPr lang="en-US" sz="2400" b="1" u="sng" dirty="0">
                <a:solidFill>
                  <a:srgbClr val="C00000"/>
                </a:solidFill>
              </a:rPr>
            </a:br>
            <a:br>
              <a:rPr lang="en-US" sz="1800" dirty="0"/>
            </a:br>
            <a:r>
              <a:rPr lang="en-US" sz="2000" dirty="0">
                <a:solidFill>
                  <a:srgbClr val="9224A8"/>
                </a:solidFill>
              </a:rPr>
              <a:t>Abime, </a:t>
            </a:r>
            <a:r>
              <a:rPr lang="en-US" sz="2000" dirty="0"/>
              <a:t>a vertical shaft in karst that may be very deep and usually opens into a network of subterranean passages.</a:t>
            </a:r>
            <a:br>
              <a:rPr lang="en-US" sz="2000" dirty="0"/>
            </a:br>
            <a:r>
              <a:rPr lang="en-US" sz="2000" dirty="0"/>
              <a:t>Cenote, a deep sinkhole, characteristic of Mexico, resulting from collapse of limestone bedrock that exposes groundwater underneath. </a:t>
            </a:r>
            <a:br>
              <a:rPr lang="en-US" sz="2000" dirty="0"/>
            </a:br>
            <a:r>
              <a:rPr lang="en-US" sz="2000" dirty="0" err="1">
                <a:solidFill>
                  <a:srgbClr val="9224A8"/>
                </a:solidFill>
              </a:rPr>
              <a:t>Foibe</a:t>
            </a:r>
            <a:r>
              <a:rPr lang="en-US" sz="2000" dirty="0">
                <a:solidFill>
                  <a:srgbClr val="9224A8"/>
                </a:solidFill>
              </a:rPr>
              <a:t>,</a:t>
            </a:r>
            <a:r>
              <a:rPr lang="en-US" sz="2000" dirty="0"/>
              <a:t> an inverted funnel-shaped sinkhole </a:t>
            </a:r>
            <a:br>
              <a:rPr lang="en-US" sz="2000" dirty="0"/>
            </a:br>
            <a:r>
              <a:rPr lang="en-US" sz="2000" dirty="0" err="1">
                <a:solidFill>
                  <a:srgbClr val="9224A8"/>
                </a:solidFill>
              </a:rPr>
              <a:t>Scowle</a:t>
            </a:r>
            <a:r>
              <a:rPr lang="en-US" sz="2000" dirty="0">
                <a:solidFill>
                  <a:srgbClr val="9224A8"/>
                </a:solidFill>
              </a:rPr>
              <a:t>, </a:t>
            </a:r>
            <a:r>
              <a:rPr lang="en-US" sz="2000" dirty="0"/>
              <a:t>porous irregular karstic landscape in a region of England. </a:t>
            </a:r>
            <a:br>
              <a:rPr lang="en-US" sz="2000" dirty="0"/>
            </a:br>
            <a:r>
              <a:rPr lang="en-US" sz="2000" dirty="0">
                <a:solidFill>
                  <a:srgbClr val="9224A8"/>
                </a:solidFill>
              </a:rPr>
              <a:t>Turlough </a:t>
            </a:r>
            <a:r>
              <a:rPr lang="en-US" sz="2000" dirty="0"/>
              <a:t>(</a:t>
            </a:r>
            <a:r>
              <a:rPr lang="en-US" sz="2000" dirty="0" err="1"/>
              <a:t>turlach</a:t>
            </a:r>
            <a:r>
              <a:rPr lang="en-US" sz="2000" dirty="0"/>
              <a:t>), a type of disappearing lake characteristic of Irish karst </a:t>
            </a:r>
            <a:br>
              <a:rPr lang="en-US" sz="2000" dirty="0"/>
            </a:br>
            <a:r>
              <a:rPr lang="en-US" sz="2000" dirty="0" err="1">
                <a:solidFill>
                  <a:srgbClr val="9224A8"/>
                </a:solidFill>
              </a:rPr>
              <a:t>Uvala</a:t>
            </a:r>
            <a:r>
              <a:rPr lang="en-US" sz="2000" dirty="0">
                <a:solidFill>
                  <a:srgbClr val="9224A8"/>
                </a:solidFill>
              </a:rPr>
              <a:t>,</a:t>
            </a:r>
            <a:r>
              <a:rPr lang="en-US" sz="2000" dirty="0"/>
              <a:t> a collection of multiple smaller individual sinkholes that coalesce into a compound sinkhole. Word derives from South Slavic languages. </a:t>
            </a:r>
            <a:br>
              <a:rPr lang="en-US" sz="2000" dirty="0"/>
            </a:br>
            <a:r>
              <a:rPr lang="en-US" sz="2000" dirty="0">
                <a:solidFill>
                  <a:srgbClr val="9224A8"/>
                </a:solidFill>
              </a:rPr>
              <a:t>Karren,</a:t>
            </a:r>
            <a:r>
              <a:rPr lang="en-US" sz="2000" dirty="0"/>
              <a:t> bands of bare limestone forming a surface </a:t>
            </a:r>
            <a:br>
              <a:rPr lang="en-US" sz="2000" dirty="0"/>
            </a:br>
            <a:r>
              <a:rPr lang="en-US" sz="2000" dirty="0">
                <a:solidFill>
                  <a:srgbClr val="9224A8"/>
                </a:solidFill>
              </a:rPr>
              <a:t>Limestone pavement</a:t>
            </a:r>
            <a:r>
              <a:rPr lang="en-US" sz="2000" dirty="0"/>
              <a:t>, a landform consisting of a flat, incised surface of exposed limestone that resembles an artificial pavement </a:t>
            </a:r>
            <a:br>
              <a:rPr lang="en-US" sz="2000" dirty="0"/>
            </a:br>
            <a:r>
              <a:rPr lang="en-US" sz="2000" dirty="0">
                <a:solidFill>
                  <a:srgbClr val="9224A8"/>
                </a:solidFill>
              </a:rPr>
              <a:t>Polje </a:t>
            </a:r>
            <a:r>
              <a:rPr lang="en-US" sz="2000" dirty="0"/>
              <a:t>(karst polje, karst field), a large flat specifically karstic plain. The name "polje" derives from South Slavic languages. </a:t>
            </a:r>
            <a:br>
              <a:rPr lang="en-US" sz="2000" dirty="0"/>
            </a:br>
            <a:r>
              <a:rPr lang="en-US" sz="2000" dirty="0" err="1">
                <a:solidFill>
                  <a:srgbClr val="9224A8"/>
                </a:solidFill>
              </a:rPr>
              <a:t>Doline</a:t>
            </a:r>
            <a:r>
              <a:rPr lang="en-US" sz="2000" dirty="0"/>
              <a:t>, also sink or sinkhole, is a closed depression draining underground in karst areas. The name "</a:t>
            </a:r>
            <a:r>
              <a:rPr lang="en-US" sz="2000" dirty="0" err="1"/>
              <a:t>doline</a:t>
            </a:r>
            <a:r>
              <a:rPr lang="en-US" sz="2000" dirty="0"/>
              <a:t>" comes from dolina , meaning "valley", and derives from South Slavic languages.</a:t>
            </a:r>
            <a:br>
              <a:rPr lang="en-US" sz="2000" dirty="0"/>
            </a:br>
            <a:r>
              <a:rPr lang="en-US" sz="2000" dirty="0"/>
              <a:t> </a:t>
            </a:r>
            <a:r>
              <a:rPr lang="en-US" sz="2000" dirty="0">
                <a:solidFill>
                  <a:srgbClr val="9224A8"/>
                </a:solidFill>
              </a:rPr>
              <a:t>Karst spring</a:t>
            </a:r>
            <a:r>
              <a:rPr lang="en-US" sz="2000" dirty="0"/>
              <a:t>, a spring emerging from karst, originating a flow of water on the surface </a:t>
            </a:r>
            <a:br>
              <a:rPr lang="en-US" sz="2000" dirty="0"/>
            </a:br>
            <a:r>
              <a:rPr lang="en-US" sz="2000" dirty="0">
                <a:solidFill>
                  <a:srgbClr val="9224A8"/>
                </a:solidFill>
              </a:rPr>
              <a:t>Ponor</a:t>
            </a:r>
            <a:r>
              <a:rPr lang="en-US" sz="2000" dirty="0"/>
              <a:t>, also sink or sinkhole, where surface flow enters an underground system. Derived from South Slavic languages </a:t>
            </a:r>
            <a:br>
              <a:rPr lang="en-US" sz="2000" dirty="0"/>
            </a:br>
            <a:r>
              <a:rPr lang="en-US" sz="2000" dirty="0">
                <a:solidFill>
                  <a:srgbClr val="9224A8"/>
                </a:solidFill>
              </a:rPr>
              <a:t>Sinking river</a:t>
            </a:r>
            <a:r>
              <a:rPr lang="en-US" sz="2000" dirty="0"/>
              <a:t>, or </a:t>
            </a:r>
            <a:r>
              <a:rPr lang="en-US" sz="2000" dirty="0" err="1"/>
              <a:t>ponornica</a:t>
            </a:r>
            <a:r>
              <a:rPr lang="en-US" sz="2000" dirty="0"/>
              <a:t> in South Slavic languages </a:t>
            </a:r>
            <a:br>
              <a:rPr lang="en-US" sz="2000" dirty="0"/>
            </a:br>
            <a:r>
              <a:rPr lang="en-US" sz="2000" dirty="0">
                <a:solidFill>
                  <a:srgbClr val="9224A8"/>
                </a:solidFill>
              </a:rPr>
              <a:t>Karst fenster </a:t>
            </a:r>
            <a:r>
              <a:rPr lang="en-US" sz="2000" dirty="0"/>
              <a:t>("karst window"), a feature where a spring emerges briefly, with the water discharge then abruptly disappearing into a nearby sinkhole</a:t>
            </a:r>
            <a:endParaRPr lang="en-IN" sz="1800" dirty="0"/>
          </a:p>
        </p:txBody>
      </p:sp>
    </p:spTree>
    <p:extLst>
      <p:ext uri="{BB962C8B-B14F-4D97-AF65-F5344CB8AC3E}">
        <p14:creationId xmlns:p14="http://schemas.microsoft.com/office/powerpoint/2010/main" val="312226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8373-13C9-4C8E-BF71-CFB330CE342D}"/>
              </a:ext>
            </a:extLst>
          </p:cNvPr>
          <p:cNvSpPr>
            <a:spLocks noGrp="1"/>
          </p:cNvSpPr>
          <p:nvPr>
            <p:ph type="title"/>
          </p:nvPr>
        </p:nvSpPr>
        <p:spPr>
          <a:xfrm>
            <a:off x="200024" y="228600"/>
            <a:ext cx="11868151" cy="6629400"/>
          </a:xfrm>
        </p:spPr>
        <p:txBody>
          <a:bodyPr>
            <a:normAutofit/>
          </a:bodyPr>
          <a:lstStyle/>
          <a:p>
            <a:r>
              <a:rPr lang="en-US" sz="3100" b="1" u="sng" dirty="0">
                <a:solidFill>
                  <a:schemeClr val="accent2">
                    <a:lumMod val="75000"/>
                  </a:schemeClr>
                </a:solidFill>
                <a:latin typeface="Times New Roman" panose="02020603050405020304" pitchFamily="18" charset="0"/>
                <a:cs typeface="Times New Roman" panose="02020603050405020304" pitchFamily="18" charset="0"/>
              </a:rPr>
              <a:t>KARST LANDFORMS :</a:t>
            </a:r>
            <a:br>
              <a:rPr lang="en-US" sz="27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Karst is a term used to describe landscapes that are formed by chemical weathering process controlled by groundwater activity. Karst landscapes are predominantly composed of limestone rock that contains &gt; 70 percent calcium carbonate.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Word is German form of the Yugoslavian term “ </a:t>
            </a:r>
            <a:r>
              <a:rPr lang="en-US" sz="2800" dirty="0" err="1">
                <a:latin typeface="Times New Roman" panose="02020603050405020304" pitchFamily="18" charset="0"/>
                <a:cs typeface="Times New Roman" panose="02020603050405020304" pitchFamily="18" charset="0"/>
              </a:rPr>
              <a:t>Kras</a:t>
            </a:r>
            <a:r>
              <a:rPr lang="en-US" sz="2800" dirty="0">
                <a:latin typeface="Times New Roman" panose="02020603050405020304" pitchFamily="18" charset="0"/>
                <a:cs typeface="Times New Roman" panose="02020603050405020304" pitchFamily="18" charset="0"/>
              </a:rPr>
              <a:t> ”  means “bare stony ground”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Named after investigating a region near the Adriatic Sea in Yugoslavia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In modern Geomorphology the term refers to any landscape formed by dissolution of the underlying bedrock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Characterized by distinctive landforms which don’t typically occur in any other circumstance </a:t>
            </a:r>
            <a:br>
              <a:rPr lang="en-US" sz="2800" dirty="0">
                <a:latin typeface="Times New Roman" panose="02020603050405020304" pitchFamily="18" charset="0"/>
                <a:cs typeface="Times New Roman" panose="02020603050405020304" pitchFamily="18" charset="0"/>
              </a:rPr>
            </a:b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00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0638-28AC-4602-A36A-8DA76A3B56AD}"/>
              </a:ext>
            </a:extLst>
          </p:cNvPr>
          <p:cNvSpPr>
            <a:spLocks noGrp="1"/>
          </p:cNvSpPr>
          <p:nvPr>
            <p:ph type="title"/>
          </p:nvPr>
        </p:nvSpPr>
        <p:spPr>
          <a:xfrm>
            <a:off x="1009650" y="327025"/>
            <a:ext cx="10515600" cy="1325563"/>
          </a:xfrm>
        </p:spPr>
        <p:txBody>
          <a:bodyPr>
            <a:normAutofit fontScale="90000"/>
          </a:bodyPr>
          <a:lstStyle/>
          <a:p>
            <a:r>
              <a:rPr lang="en-US" altLang="en-US" b="1" u="sng" dirty="0">
                <a:solidFill>
                  <a:schemeClr val="accent2">
                    <a:lumMod val="50000"/>
                  </a:schemeClr>
                </a:solidFill>
              </a:rPr>
              <a:t>MAJOR KNOWN KARST REGIONS OF THE WORLD</a:t>
            </a:r>
            <a:br>
              <a:rPr lang="en-US" altLang="en-US" b="1" u="sng" dirty="0">
                <a:solidFill>
                  <a:schemeClr val="accent2">
                    <a:lumMod val="50000"/>
                  </a:schemeClr>
                </a:solidFill>
              </a:rPr>
            </a:br>
            <a:endParaRPr lang="en-IN" b="1" u="sng" dirty="0">
              <a:solidFill>
                <a:schemeClr val="accent2">
                  <a:lumMod val="50000"/>
                </a:schemeClr>
              </a:solidFill>
            </a:endParaRPr>
          </a:p>
        </p:txBody>
      </p:sp>
      <p:pic>
        <p:nvPicPr>
          <p:cNvPr id="3" name="Picture 2">
            <a:extLst>
              <a:ext uri="{FF2B5EF4-FFF2-40B4-BE49-F238E27FC236}">
                <a16:creationId xmlns:a16="http://schemas.microsoft.com/office/drawing/2014/main" id="{9E2BEE0F-AC00-4003-AF99-FBD604727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3" t="2869" r="3226" b="9624"/>
          <a:stretch>
            <a:fillRect/>
          </a:stretch>
        </p:blipFill>
        <p:spPr bwMode="auto">
          <a:xfrm>
            <a:off x="1625972" y="1360804"/>
            <a:ext cx="8406655" cy="4763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6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2062-7E49-417A-8130-179AE1FAC742}"/>
              </a:ext>
            </a:extLst>
          </p:cNvPr>
          <p:cNvSpPr>
            <a:spLocks noGrp="1"/>
          </p:cNvSpPr>
          <p:nvPr>
            <p:ph type="title"/>
          </p:nvPr>
        </p:nvSpPr>
        <p:spPr>
          <a:xfrm>
            <a:off x="485774" y="238125"/>
            <a:ext cx="11249025" cy="6419850"/>
          </a:xfrm>
        </p:spPr>
        <p:txBody>
          <a:bodyPr>
            <a:normAutofit/>
          </a:bodyPr>
          <a:lstStyle/>
          <a:p>
            <a:r>
              <a:rPr lang="en-IN" sz="3200" b="1" u="sng" dirty="0">
                <a:solidFill>
                  <a:schemeClr val="accent2">
                    <a:lumMod val="50000"/>
                  </a:schemeClr>
                </a:solidFill>
                <a:latin typeface="Times New Roman" panose="02020603050405020304" pitchFamily="18" charset="0"/>
                <a:cs typeface="Times New Roman" panose="02020603050405020304" pitchFamily="18" charset="0"/>
              </a:rPr>
              <a:t>FACTORS AFFECTING KARST PROCESSES</a:t>
            </a:r>
            <a:r>
              <a:rPr lang="en-IN" sz="2400" b="1" u="sng" dirty="0">
                <a:solidFill>
                  <a:schemeClr val="accent2">
                    <a:lumMod val="50000"/>
                  </a:schemeClr>
                </a:solidFill>
                <a:latin typeface="Times New Roman" panose="02020603050405020304" pitchFamily="18" charset="0"/>
                <a:cs typeface="Times New Roman" panose="02020603050405020304" pitchFamily="18" charset="0"/>
              </a:rPr>
              <a:t>:</a:t>
            </a:r>
            <a:br>
              <a:rPr lang="en-IN" sz="2400" b="1" u="sng" dirty="0">
                <a:solidFill>
                  <a:schemeClr val="accent2">
                    <a:lumMod val="50000"/>
                  </a:schemeClr>
                </a:solidFill>
                <a:latin typeface="Times New Roman" panose="02020603050405020304" pitchFamily="18" charset="0"/>
                <a:cs typeface="Times New Roman" panose="02020603050405020304" pitchFamily="18" charset="0"/>
              </a:rPr>
            </a:br>
            <a:br>
              <a:rPr lang="en-IN" sz="1800" dirty="0">
                <a:latin typeface="Times New Roman" panose="02020603050405020304" pitchFamily="18" charset="0"/>
                <a:cs typeface="Times New Roman" panose="02020603050405020304" pitchFamily="18" charset="0"/>
              </a:rPr>
            </a:br>
            <a:r>
              <a:rPr lang="en-IN" sz="180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Solubility of  Bedrock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 percent calcite</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Climate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 Temperature and Moisture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Structure of Limestone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 joints, fractures, porosity,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Vegetation/Non-carbonate Geology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 acidity (pH) of groundwater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Atmospheric CO2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 affects solubility of Carbonates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a:t>
            </a:r>
            <a:br>
              <a:rPr lang="en-IN" sz="2400" dirty="0">
                <a:latin typeface="Times New Roman" panose="02020603050405020304" pitchFamily="18" charset="0"/>
                <a:cs typeface="Times New Roman" panose="02020603050405020304" pitchFamily="18" charset="0"/>
              </a:rPr>
            </a:br>
            <a:r>
              <a:rPr lang="en-IN" sz="2400" b="1" u="sng" dirty="0" err="1">
                <a:solidFill>
                  <a:schemeClr val="accent2">
                    <a:lumMod val="75000"/>
                  </a:schemeClr>
                </a:solidFill>
                <a:latin typeface="Times New Roman" panose="02020603050405020304" pitchFamily="18" charset="0"/>
                <a:cs typeface="Times New Roman" panose="02020603050405020304" pitchFamily="18" charset="0"/>
              </a:rPr>
              <a:t>Pseudokarst</a:t>
            </a:r>
            <a:r>
              <a:rPr lang="en-IN" sz="2400" b="1" u="sng" dirty="0">
                <a:solidFill>
                  <a:schemeClr val="accent2">
                    <a:lumMod val="75000"/>
                  </a:schemeClr>
                </a:solidFill>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is the term for karst-like development in non-carbonate lithology that exhibits characteristics similar to karst landscapes, but </a:t>
            </a:r>
            <a:r>
              <a:rPr lang="en-US" sz="2400" dirty="0">
                <a:latin typeface="Times New Roman" panose="02020603050405020304" pitchFamily="18" charset="0"/>
                <a:cs typeface="Times New Roman" panose="02020603050405020304" pitchFamily="18" charset="0"/>
              </a:rPr>
              <a:t> which lack dissolution as a primary means of landscape formation.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41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60F5-6027-4056-ACF1-A2BB27C549BE}"/>
              </a:ext>
            </a:extLst>
          </p:cNvPr>
          <p:cNvSpPr>
            <a:spLocks noGrp="1"/>
          </p:cNvSpPr>
          <p:nvPr>
            <p:ph type="title"/>
          </p:nvPr>
        </p:nvSpPr>
        <p:spPr>
          <a:xfrm>
            <a:off x="152400" y="365125"/>
            <a:ext cx="11201400" cy="4397375"/>
          </a:xfrm>
        </p:spPr>
        <p:txBody>
          <a:bodyPr>
            <a:normAutofit fontScale="90000"/>
          </a:bodyPr>
          <a:lstStyle/>
          <a:p>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r>
              <a:rPr lang="en-IN" sz="3200" b="1" u="sng" dirty="0">
                <a:solidFill>
                  <a:schemeClr val="accent2">
                    <a:lumMod val="75000"/>
                  </a:schemeClr>
                </a:solidFill>
                <a:latin typeface="Times New Roman" panose="02020603050405020304" pitchFamily="18" charset="0"/>
                <a:cs typeface="Times New Roman" panose="02020603050405020304" pitchFamily="18" charset="0"/>
              </a:rPr>
              <a:t>ADDITIONAL CONSIDERATION: WATER TABLE:</a:t>
            </a: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Rocks are dissolved by water: surface water or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groundwater.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Carbonates, limestone (CaCO3), and dolostone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CaMg</a:t>
            </a:r>
            <a:r>
              <a:rPr lang="en-US" sz="2700" dirty="0">
                <a:latin typeface="Times New Roman" panose="02020603050405020304" pitchFamily="18" charset="0"/>
                <a:cs typeface="Times New Roman" panose="02020603050405020304" pitchFamily="18" charset="0"/>
              </a:rPr>
              <a:t>(CO3)2)are dissolved by acidic water.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Evaporites, rock salt, and gypsum (CaSO4.2H2O)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are dissolved by water.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IN" sz="2700" dirty="0">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br>
              <a:rPr lang="en-IN" sz="3200" b="1" u="sng" dirty="0">
                <a:solidFill>
                  <a:schemeClr val="accent2">
                    <a:lumMod val="75000"/>
                  </a:schemeClr>
                </a:solidFill>
                <a:latin typeface="Times New Roman" panose="02020603050405020304" pitchFamily="18" charset="0"/>
                <a:cs typeface="Times New Roman" panose="02020603050405020304" pitchFamily="18" charset="0"/>
              </a:rPr>
            </a:br>
            <a:endParaRPr lang="en-IN" sz="3200" b="1" u="sng"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2F84689-28D0-47D0-A336-2D040498D4DA}"/>
              </a:ext>
            </a:extLst>
          </p:cNvPr>
          <p:cNvPicPr>
            <a:picLocks noChangeAspect="1"/>
          </p:cNvPicPr>
          <p:nvPr/>
        </p:nvPicPr>
        <p:blipFill rotWithShape="1">
          <a:blip r:embed="rId2">
            <a:extLst>
              <a:ext uri="{28A0092B-C50C-407E-A947-70E740481C1C}">
                <a14:useLocalDpi xmlns:a14="http://schemas.microsoft.com/office/drawing/2010/main" val="0"/>
              </a:ext>
            </a:extLst>
          </a:blip>
          <a:srcRect r="1955"/>
          <a:stretch/>
        </p:blipFill>
        <p:spPr>
          <a:xfrm>
            <a:off x="6968971" y="1417396"/>
            <a:ext cx="4971495" cy="5175780"/>
          </a:xfrm>
          <a:prstGeom prst="rect">
            <a:avLst/>
          </a:prstGeom>
          <a:ln>
            <a:solidFill>
              <a:schemeClr val="tx1"/>
            </a:solidFill>
          </a:ln>
        </p:spPr>
      </p:pic>
    </p:spTree>
    <p:extLst>
      <p:ext uri="{BB962C8B-B14F-4D97-AF65-F5344CB8AC3E}">
        <p14:creationId xmlns:p14="http://schemas.microsoft.com/office/powerpoint/2010/main" val="3636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628E-D927-4BA2-9CD9-7C6523852130}"/>
              </a:ext>
            </a:extLst>
          </p:cNvPr>
          <p:cNvSpPr>
            <a:spLocks noGrp="1"/>
          </p:cNvSpPr>
          <p:nvPr>
            <p:ph type="title"/>
          </p:nvPr>
        </p:nvSpPr>
        <p:spPr>
          <a:xfrm>
            <a:off x="752475" y="365125"/>
            <a:ext cx="10515600" cy="5721350"/>
          </a:xfrm>
        </p:spPr>
        <p:txBody>
          <a:bodyPr anchor="t">
            <a:normAutofit/>
          </a:bodyPr>
          <a:lstStyle/>
          <a:p>
            <a:r>
              <a:rPr lang="en-US" sz="2400" b="1" u="sng" dirty="0">
                <a:solidFill>
                  <a:schemeClr val="accent2">
                    <a:lumMod val="75000"/>
                  </a:schemeClr>
                </a:solidFill>
                <a:latin typeface="Times New Roman" panose="02020603050405020304" pitchFamily="18" charset="0"/>
                <a:cs typeface="Times New Roman" panose="02020603050405020304" pitchFamily="18" charset="0"/>
              </a:rPr>
              <a:t>CHEMICAL WEATHERING: CARBONATION </a:t>
            </a:r>
            <a:br>
              <a:rPr lang="en-US" sz="1800" dirty="0"/>
            </a:br>
            <a:r>
              <a:rPr lang="en-US" sz="1800" dirty="0"/>
              <a:t> </a:t>
            </a:r>
            <a:r>
              <a:rPr lang="en-US" sz="2000" dirty="0">
                <a:latin typeface="Times New Roman" panose="02020603050405020304" pitchFamily="18" charset="0"/>
                <a:cs typeface="Times New Roman" panose="02020603050405020304" pitchFamily="18" charset="0"/>
              </a:rPr>
              <a:t> Carbonation is a process by which carbon dioxide and water chemically react to produce carbonic acid, a weak acid, that reacts with carbonate minerals in the rock.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This process simultaneously weakens the rock and removes the chemically weathered materials.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1800" dirty="0"/>
            </a:br>
            <a:r>
              <a:rPr lang="en-US" sz="2000" b="1" dirty="0">
                <a:solidFill>
                  <a:srgbClr val="FF0000"/>
                </a:solidFill>
              </a:rPr>
              <a:t>CO</a:t>
            </a:r>
            <a:r>
              <a:rPr lang="en-US" sz="2400" b="1" baseline="-25000" dirty="0">
                <a:solidFill>
                  <a:srgbClr val="FF0000"/>
                </a:solidFill>
              </a:rPr>
              <a:t>2 </a:t>
            </a:r>
            <a:r>
              <a:rPr lang="en-US" sz="2000" b="1" dirty="0">
                <a:solidFill>
                  <a:srgbClr val="FF0000"/>
                </a:solidFill>
              </a:rPr>
              <a:t>  +   H</a:t>
            </a:r>
            <a:r>
              <a:rPr lang="en-US" sz="2000" b="1" baseline="-25000" dirty="0">
                <a:solidFill>
                  <a:srgbClr val="FF0000"/>
                </a:solidFill>
              </a:rPr>
              <a:t>2</a:t>
            </a:r>
            <a:r>
              <a:rPr lang="en-US" sz="2000" b="1" dirty="0">
                <a:solidFill>
                  <a:srgbClr val="FF0000"/>
                </a:solidFill>
              </a:rPr>
              <a:t>O                          H</a:t>
            </a:r>
            <a:r>
              <a:rPr lang="en-US" sz="2000" b="1" baseline="-25000" dirty="0">
                <a:solidFill>
                  <a:srgbClr val="FF0000"/>
                </a:solidFill>
              </a:rPr>
              <a:t>2</a:t>
            </a:r>
            <a:r>
              <a:rPr lang="en-US" sz="2000" b="1" dirty="0">
                <a:solidFill>
                  <a:srgbClr val="FF0000"/>
                </a:solidFill>
              </a:rPr>
              <a:t>CO</a:t>
            </a:r>
            <a:r>
              <a:rPr lang="en-US" sz="2000" b="1" baseline="-25000" dirty="0">
                <a:solidFill>
                  <a:srgbClr val="FF0000"/>
                </a:solidFill>
              </a:rPr>
              <a:t>3</a:t>
            </a:r>
            <a:br>
              <a:rPr lang="en-US" sz="1800" dirty="0">
                <a:solidFill>
                  <a:srgbClr val="FF0000"/>
                </a:solidFill>
              </a:rPr>
            </a:br>
            <a:r>
              <a:rPr lang="en-US" sz="1800" dirty="0"/>
              <a:t>air           water                    carbonic acid </a:t>
            </a:r>
            <a:br>
              <a:rPr lang="en-US" sz="1800" dirty="0"/>
            </a:br>
            <a:r>
              <a:rPr lang="en-US" sz="1800" dirty="0"/>
              <a:t> </a:t>
            </a:r>
            <a:br>
              <a:rPr lang="en-US" sz="1800" dirty="0"/>
            </a:br>
            <a:r>
              <a:rPr lang="en-US" sz="1800" dirty="0"/>
              <a:t>  </a:t>
            </a:r>
            <a:br>
              <a:rPr lang="en-US" sz="1800" dirty="0"/>
            </a:br>
            <a:r>
              <a:rPr lang="en-US" sz="1800" dirty="0"/>
              <a:t> </a:t>
            </a:r>
            <a:br>
              <a:rPr lang="en-US" sz="1800" dirty="0"/>
            </a:br>
            <a:r>
              <a:rPr lang="en-US" sz="2000" dirty="0"/>
              <a:t>          </a:t>
            </a:r>
            <a:r>
              <a:rPr lang="en-US" sz="2000" b="1" dirty="0">
                <a:solidFill>
                  <a:srgbClr val="FF0000"/>
                </a:solidFill>
              </a:rPr>
              <a:t>CaCO</a:t>
            </a:r>
            <a:r>
              <a:rPr lang="en-US" sz="2000" b="1" baseline="-25000" dirty="0">
                <a:solidFill>
                  <a:srgbClr val="FF0000"/>
                </a:solidFill>
              </a:rPr>
              <a:t>3 </a:t>
            </a:r>
            <a:r>
              <a:rPr lang="en-US" sz="2000" b="1" dirty="0">
                <a:solidFill>
                  <a:srgbClr val="FF0000"/>
                </a:solidFill>
              </a:rPr>
              <a:t>      +          H</a:t>
            </a:r>
            <a:r>
              <a:rPr lang="en-US" sz="2000" b="1" baseline="-25000" dirty="0">
                <a:solidFill>
                  <a:srgbClr val="FF0000"/>
                </a:solidFill>
              </a:rPr>
              <a:t>2</a:t>
            </a:r>
            <a:r>
              <a:rPr lang="en-US" sz="2000" b="1" dirty="0">
                <a:solidFill>
                  <a:srgbClr val="FF0000"/>
                </a:solidFill>
              </a:rPr>
              <a:t>CO</a:t>
            </a:r>
            <a:r>
              <a:rPr lang="en-US" sz="2000" b="1" baseline="-25000" dirty="0">
                <a:solidFill>
                  <a:srgbClr val="FF0000"/>
                </a:solidFill>
              </a:rPr>
              <a:t>3    </a:t>
            </a:r>
            <a:r>
              <a:rPr lang="en-US" sz="2000" b="1" dirty="0">
                <a:solidFill>
                  <a:srgbClr val="FF0000"/>
                </a:solidFill>
              </a:rPr>
              <a:t>                              Ca</a:t>
            </a:r>
            <a:r>
              <a:rPr lang="en-US" sz="2000" b="1" baseline="30000" dirty="0">
                <a:solidFill>
                  <a:srgbClr val="FF0000"/>
                </a:solidFill>
              </a:rPr>
              <a:t>++         </a:t>
            </a:r>
            <a:r>
              <a:rPr lang="en-US" sz="2000" b="1" dirty="0">
                <a:solidFill>
                  <a:srgbClr val="FF0000"/>
                </a:solidFill>
              </a:rPr>
              <a:t> +         2HCO</a:t>
            </a:r>
            <a:r>
              <a:rPr lang="en-US" sz="2000" b="1" baseline="30000" dirty="0">
                <a:solidFill>
                  <a:srgbClr val="FF0000"/>
                </a:solidFill>
              </a:rPr>
              <a:t>- </a:t>
            </a:r>
            <a:r>
              <a:rPr lang="en-US" sz="2000" b="1" baseline="-25000" dirty="0">
                <a:solidFill>
                  <a:srgbClr val="FF0000"/>
                </a:solidFill>
              </a:rPr>
              <a:t>3</a:t>
            </a:r>
            <a:br>
              <a:rPr lang="en-US" sz="2000" b="1" dirty="0">
                <a:solidFill>
                  <a:srgbClr val="FF0000"/>
                </a:solidFill>
              </a:rPr>
            </a:br>
            <a:r>
              <a:rPr lang="en-US" sz="1800" dirty="0"/>
              <a:t>calcium carbonate    carbonic acid                        calcium ion         bicarbonate ion</a:t>
            </a:r>
            <a:br>
              <a:rPr lang="en-US" sz="1800" dirty="0"/>
            </a:br>
            <a:br>
              <a:rPr lang="en-US" sz="1800" dirty="0"/>
            </a:br>
            <a:r>
              <a:rPr lang="en-US" sz="2000" b="1" u="sng" dirty="0"/>
              <a:t>Influenced by: </a:t>
            </a:r>
            <a:br>
              <a:rPr lang="en-US" sz="2000" dirty="0"/>
            </a:br>
            <a:r>
              <a:rPr lang="en-US" sz="2000" b="1" dirty="0">
                <a:solidFill>
                  <a:schemeClr val="accent4">
                    <a:lumMod val="75000"/>
                  </a:schemeClr>
                </a:solidFill>
              </a:rPr>
              <a:t>Temperature </a:t>
            </a:r>
            <a:br>
              <a:rPr lang="en-US" sz="2000" b="1" dirty="0"/>
            </a:br>
            <a:r>
              <a:rPr lang="en-US" sz="2000" b="1" dirty="0">
                <a:solidFill>
                  <a:schemeClr val="accent6">
                    <a:lumMod val="75000"/>
                  </a:schemeClr>
                </a:solidFill>
              </a:rPr>
              <a:t>Pressure </a:t>
            </a:r>
            <a:br>
              <a:rPr lang="en-US" sz="2000" b="1" dirty="0"/>
            </a:br>
            <a:r>
              <a:rPr lang="en-US" sz="2000" b="1" dirty="0">
                <a:solidFill>
                  <a:srgbClr val="7030A0"/>
                </a:solidFill>
              </a:rPr>
              <a:t>Partial pressure of CO</a:t>
            </a:r>
            <a:r>
              <a:rPr lang="en-US" sz="2000" b="1" baseline="-25000" dirty="0">
                <a:solidFill>
                  <a:srgbClr val="7030A0"/>
                </a:solidFill>
              </a:rPr>
              <a:t>2</a:t>
            </a:r>
            <a:r>
              <a:rPr lang="en-US" sz="2000" b="1" dirty="0">
                <a:solidFill>
                  <a:srgbClr val="7030A0"/>
                </a:solidFill>
              </a:rPr>
              <a:t> pH </a:t>
            </a:r>
            <a:br>
              <a:rPr lang="en-US" sz="2000" b="1" dirty="0"/>
            </a:br>
            <a:r>
              <a:rPr lang="en-US" sz="2000" b="1" dirty="0">
                <a:solidFill>
                  <a:srgbClr val="C00000"/>
                </a:solidFill>
              </a:rPr>
              <a:t>Ion concentration</a:t>
            </a:r>
            <a:endParaRPr lang="en-IN" sz="1800" b="1" dirty="0">
              <a:solidFill>
                <a:srgbClr val="C00000"/>
              </a:solidFill>
            </a:endParaRPr>
          </a:p>
        </p:txBody>
      </p:sp>
      <p:cxnSp>
        <p:nvCxnSpPr>
          <p:cNvPr id="4" name="Straight Arrow Connector 3">
            <a:extLst>
              <a:ext uri="{FF2B5EF4-FFF2-40B4-BE49-F238E27FC236}">
                <a16:creationId xmlns:a16="http://schemas.microsoft.com/office/drawing/2014/main" id="{D5BB279C-3FAA-4DCC-BB1E-96819C50D138}"/>
              </a:ext>
            </a:extLst>
          </p:cNvPr>
          <p:cNvCxnSpPr/>
          <p:nvPr/>
        </p:nvCxnSpPr>
        <p:spPr>
          <a:xfrm>
            <a:off x="2304403" y="2479367"/>
            <a:ext cx="9239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7E43F7D-44C6-415A-8EFE-94438DFDED9A}"/>
              </a:ext>
            </a:extLst>
          </p:cNvPr>
          <p:cNvCxnSpPr/>
          <p:nvPr/>
        </p:nvCxnSpPr>
        <p:spPr>
          <a:xfrm>
            <a:off x="4014556" y="3690984"/>
            <a:ext cx="14001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536FF26-36EA-4D3C-A2DB-326269659DFB}"/>
              </a:ext>
            </a:extLst>
          </p:cNvPr>
          <p:cNvCxnSpPr/>
          <p:nvPr/>
        </p:nvCxnSpPr>
        <p:spPr>
          <a:xfrm flipH="1">
            <a:off x="4014556" y="3796406"/>
            <a:ext cx="13906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7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5F1B-A2B2-49CB-B53F-8E19042DD7E7}"/>
              </a:ext>
            </a:extLst>
          </p:cNvPr>
          <p:cNvSpPr>
            <a:spLocks noGrp="1"/>
          </p:cNvSpPr>
          <p:nvPr>
            <p:ph type="title"/>
          </p:nvPr>
        </p:nvSpPr>
        <p:spPr>
          <a:xfrm>
            <a:off x="276225" y="369887"/>
            <a:ext cx="10515600" cy="4249738"/>
          </a:xfrm>
        </p:spPr>
        <p:txBody>
          <a:bodyPr anchor="t"/>
          <a:lstStyle/>
          <a:p>
            <a:pPr>
              <a:lnSpc>
                <a:spcPct val="50000"/>
              </a:lnSpc>
            </a:pPr>
            <a:r>
              <a:rPr lang="en-IN" sz="2800" b="1" u="sng" dirty="0">
                <a:solidFill>
                  <a:schemeClr val="accent2">
                    <a:lumMod val="75000"/>
                  </a:schemeClr>
                </a:solidFill>
                <a:latin typeface="Times New Roman" panose="02020603050405020304" pitchFamily="18" charset="0"/>
                <a:cs typeface="Times New Roman" panose="02020603050405020304" pitchFamily="18" charset="0"/>
              </a:rPr>
              <a:t>Surface Landforms: Limestone Pavement</a:t>
            </a:r>
            <a:br>
              <a:rPr lang="en-IN" sz="2800" b="1" u="sng" dirty="0">
                <a:solidFill>
                  <a:schemeClr val="accent2">
                    <a:lumMod val="75000"/>
                  </a:schemeClr>
                </a:solidFill>
                <a:latin typeface="Times New Roman" panose="02020603050405020304" pitchFamily="18" charset="0"/>
                <a:cs typeface="Times New Roman" panose="02020603050405020304" pitchFamily="18" charset="0"/>
              </a:rPr>
            </a:br>
            <a:br>
              <a:rPr lang="en-IN" sz="28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Exposed areas of limestone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Rugged and bare landscape with flat areas of rock surface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Gradual widening of joints and fractures (bedding)</a:t>
            </a:r>
            <a:br>
              <a:rPr lang="en-IN" sz="2000" dirty="0"/>
            </a:br>
            <a:br>
              <a:rPr lang="en-IN" sz="2000" dirty="0"/>
            </a:br>
            <a:endParaRPr lang="en-IN" sz="2000" dirty="0"/>
          </a:p>
        </p:txBody>
      </p:sp>
      <p:pic>
        <p:nvPicPr>
          <p:cNvPr id="4" name="Picture 3">
            <a:extLst>
              <a:ext uri="{FF2B5EF4-FFF2-40B4-BE49-F238E27FC236}">
                <a16:creationId xmlns:a16="http://schemas.microsoft.com/office/drawing/2014/main" id="{41AA5548-740A-4400-980A-882CB8617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442" y="1853854"/>
            <a:ext cx="9170634" cy="4832465"/>
          </a:xfrm>
          <a:prstGeom prst="rect">
            <a:avLst/>
          </a:prstGeom>
          <a:ln>
            <a:solidFill>
              <a:schemeClr val="tx1"/>
            </a:solidFill>
          </a:ln>
        </p:spPr>
      </p:pic>
    </p:spTree>
    <p:extLst>
      <p:ext uri="{BB962C8B-B14F-4D97-AF65-F5344CB8AC3E}">
        <p14:creationId xmlns:p14="http://schemas.microsoft.com/office/powerpoint/2010/main" val="366735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C684-3132-475C-A070-25FBA0AC946D}"/>
              </a:ext>
            </a:extLst>
          </p:cNvPr>
          <p:cNvSpPr>
            <a:spLocks noGrp="1"/>
          </p:cNvSpPr>
          <p:nvPr>
            <p:ph type="title"/>
          </p:nvPr>
        </p:nvSpPr>
        <p:spPr>
          <a:xfrm>
            <a:off x="838200" y="365125"/>
            <a:ext cx="10515600" cy="5969000"/>
          </a:xfrm>
        </p:spPr>
        <p:txBody>
          <a:bodyPr anchor="t"/>
          <a:lstStyle/>
          <a:p>
            <a:r>
              <a:rPr lang="en-IN" sz="3200" b="1" dirty="0">
                <a:solidFill>
                  <a:schemeClr val="accent2">
                    <a:lumMod val="50000"/>
                  </a:schemeClr>
                </a:solidFill>
                <a:latin typeface="Times New Roman" panose="02020603050405020304" pitchFamily="18" charset="0"/>
                <a:cs typeface="Times New Roman" panose="02020603050405020304" pitchFamily="18" charset="0"/>
              </a:rPr>
              <a:t>Surface Landforms:</a:t>
            </a:r>
            <a:br>
              <a:rPr lang="en-IN" sz="3200" b="1" dirty="0">
                <a:solidFill>
                  <a:schemeClr val="accent2">
                    <a:lumMod val="50000"/>
                  </a:schemeClr>
                </a:solidFill>
                <a:latin typeface="Times New Roman" panose="02020603050405020304" pitchFamily="18" charset="0"/>
                <a:cs typeface="Times New Roman" panose="02020603050405020304" pitchFamily="18" charset="0"/>
              </a:rPr>
            </a:br>
            <a:r>
              <a:rPr lang="en-IN" sz="3200" b="1" dirty="0">
                <a:solidFill>
                  <a:schemeClr val="accent2">
                    <a:lumMod val="50000"/>
                  </a:schemeClr>
                </a:solidFill>
                <a:latin typeface="Times New Roman" panose="02020603050405020304" pitchFamily="18" charset="0"/>
                <a:cs typeface="Times New Roman" panose="02020603050405020304" pitchFamily="18" charset="0"/>
              </a:rPr>
              <a:t> </a:t>
            </a:r>
            <a:br>
              <a:rPr lang="en-IN" sz="3200" b="1" dirty="0">
                <a:solidFill>
                  <a:schemeClr val="accent2">
                    <a:lumMod val="75000"/>
                  </a:schemeClr>
                </a:solidFill>
                <a:latin typeface="Times New Roman" panose="02020603050405020304" pitchFamily="18" charset="0"/>
                <a:cs typeface="Times New Roman" panose="02020603050405020304" pitchFamily="18" charset="0"/>
              </a:rPr>
            </a:br>
            <a:r>
              <a:rPr lang="en-IN" sz="2400" b="1" dirty="0">
                <a:solidFill>
                  <a:srgbClr val="993300"/>
                </a:solidFill>
              </a:rPr>
              <a:t>SINKHOLES:</a:t>
            </a:r>
            <a:r>
              <a:rPr lang="en-US" sz="2400" b="1" dirty="0">
                <a:solidFill>
                  <a:srgbClr val="993300"/>
                </a:solidFill>
              </a:rPr>
              <a:t> </a:t>
            </a:r>
            <a:br>
              <a:rPr lang="en-US" sz="2400" b="1" dirty="0">
                <a:solidFill>
                  <a:srgbClr val="993300"/>
                </a:solidFill>
              </a:rPr>
            </a:br>
            <a:br>
              <a:rPr lang="en-US" sz="2400" b="1" dirty="0">
                <a:solidFill>
                  <a:srgbClr val="993300"/>
                </a:solidFill>
              </a:rPr>
            </a:br>
            <a:r>
              <a:rPr lang="en-US" sz="2400" b="1" dirty="0">
                <a:solidFill>
                  <a:srgbClr val="993300"/>
                </a:solidFill>
              </a:rPr>
              <a:t>Groundwater dissolves soluble rock, creating fractures </a:t>
            </a:r>
            <a:br>
              <a:rPr lang="en-US" sz="2400" b="1" dirty="0">
                <a:solidFill>
                  <a:srgbClr val="993300"/>
                </a:solidFill>
              </a:rPr>
            </a:br>
            <a:r>
              <a:rPr lang="en-US" sz="2400" b="1" dirty="0">
                <a:solidFill>
                  <a:srgbClr val="993300"/>
                </a:solidFill>
              </a:rPr>
              <a:t>and </a:t>
            </a:r>
            <a:r>
              <a:rPr lang="en-US" sz="2400" b="1" dirty="0" err="1">
                <a:solidFill>
                  <a:srgbClr val="993300"/>
                </a:solidFill>
              </a:rPr>
              <a:t>caves.Dissolving</a:t>
            </a:r>
            <a:r>
              <a:rPr lang="en-US" sz="2400" b="1" dirty="0">
                <a:solidFill>
                  <a:srgbClr val="993300"/>
                </a:solidFill>
              </a:rPr>
              <a:t> continues to form larger caves </a:t>
            </a:r>
            <a:br>
              <a:rPr lang="en-US" sz="2400" b="1" dirty="0">
                <a:solidFill>
                  <a:srgbClr val="993300"/>
                </a:solidFill>
              </a:rPr>
            </a:br>
            <a:r>
              <a:rPr lang="en-US" sz="2400" b="1" dirty="0">
                <a:solidFill>
                  <a:srgbClr val="993300"/>
                </a:solidFill>
              </a:rPr>
              <a:t>and fractures. </a:t>
            </a:r>
            <a:br>
              <a:rPr lang="en-US" sz="2400" b="1" dirty="0">
                <a:solidFill>
                  <a:srgbClr val="993300"/>
                </a:solidFill>
              </a:rPr>
            </a:br>
            <a:br>
              <a:rPr lang="en-US" sz="2400" b="1" dirty="0">
                <a:solidFill>
                  <a:srgbClr val="993300"/>
                </a:solidFill>
              </a:rPr>
            </a:br>
            <a:br>
              <a:rPr lang="en-US" sz="2400" b="1" dirty="0">
                <a:solidFill>
                  <a:srgbClr val="993300"/>
                </a:solidFill>
              </a:rPr>
            </a:br>
            <a:br>
              <a:rPr lang="en-US" sz="2400" b="1" dirty="0">
                <a:solidFill>
                  <a:srgbClr val="993300"/>
                </a:solidFill>
              </a:rPr>
            </a:br>
            <a:r>
              <a:rPr lang="en-US" sz="2400" b="1" dirty="0" err="1">
                <a:solidFill>
                  <a:srgbClr val="993300"/>
                </a:solidFill>
              </a:rPr>
              <a:t>Dolines</a:t>
            </a:r>
            <a:r>
              <a:rPr lang="en-US" sz="2400" b="1" dirty="0">
                <a:solidFill>
                  <a:srgbClr val="993300"/>
                </a:solidFill>
              </a:rPr>
              <a:t> (Sinkholes, Cenotes):</a:t>
            </a:r>
            <a:br>
              <a:rPr lang="en-US" sz="2400" b="1" dirty="0">
                <a:solidFill>
                  <a:srgbClr val="993300"/>
                </a:solidFill>
              </a:rPr>
            </a:br>
            <a:br>
              <a:rPr lang="en-US" sz="2400" b="1" dirty="0">
                <a:solidFill>
                  <a:srgbClr val="993300"/>
                </a:solidFill>
              </a:rPr>
            </a:br>
            <a:r>
              <a:rPr lang="en-US" sz="2400" b="1" dirty="0">
                <a:solidFill>
                  <a:srgbClr val="993300"/>
                </a:solidFill>
              </a:rPr>
              <a:t>Collapse sinkholes form when water level drops .</a:t>
            </a:r>
            <a:br>
              <a:rPr lang="en-US" sz="2400" b="1" dirty="0">
                <a:solidFill>
                  <a:srgbClr val="993300"/>
                </a:solidFill>
              </a:rPr>
            </a:br>
            <a:r>
              <a:rPr lang="en-US" sz="2400" b="1" dirty="0">
                <a:solidFill>
                  <a:srgbClr val="993300"/>
                </a:solidFill>
              </a:rPr>
              <a:t> Solution sinkholes due dissolution at surface.</a:t>
            </a:r>
            <a:endParaRPr lang="en-IN" sz="2800" b="1" dirty="0">
              <a:solidFill>
                <a:srgbClr val="993300"/>
              </a:solidFill>
            </a:endParaRPr>
          </a:p>
        </p:txBody>
      </p:sp>
      <p:pic>
        <p:nvPicPr>
          <p:cNvPr id="4" name="Picture 3">
            <a:extLst>
              <a:ext uri="{FF2B5EF4-FFF2-40B4-BE49-F238E27FC236}">
                <a16:creationId xmlns:a16="http://schemas.microsoft.com/office/drawing/2014/main" id="{91F08335-BE03-487D-ADEE-05D1602AD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21" y="106533"/>
            <a:ext cx="3151572" cy="4030462"/>
          </a:xfrm>
          <a:prstGeom prst="rect">
            <a:avLst/>
          </a:prstGeom>
          <a:ln>
            <a:solidFill>
              <a:schemeClr val="tx1"/>
            </a:solidFill>
          </a:ln>
        </p:spPr>
      </p:pic>
      <p:pic>
        <p:nvPicPr>
          <p:cNvPr id="6" name="Picture 5">
            <a:extLst>
              <a:ext uri="{FF2B5EF4-FFF2-40B4-BE49-F238E27FC236}">
                <a16:creationId xmlns:a16="http://schemas.microsoft.com/office/drawing/2014/main" id="{5E01F155-D424-4654-BF16-7B034C8D9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724" y="4239280"/>
            <a:ext cx="2919366" cy="2512187"/>
          </a:xfrm>
          <a:prstGeom prst="rect">
            <a:avLst/>
          </a:prstGeom>
        </p:spPr>
      </p:pic>
    </p:spTree>
    <p:extLst>
      <p:ext uri="{BB962C8B-B14F-4D97-AF65-F5344CB8AC3E}">
        <p14:creationId xmlns:p14="http://schemas.microsoft.com/office/powerpoint/2010/main" val="282391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0070-E6DB-45F9-9D83-315103E042F8}"/>
              </a:ext>
            </a:extLst>
          </p:cNvPr>
          <p:cNvSpPr>
            <a:spLocks noGrp="1"/>
          </p:cNvSpPr>
          <p:nvPr>
            <p:ph type="title"/>
          </p:nvPr>
        </p:nvSpPr>
        <p:spPr>
          <a:xfrm>
            <a:off x="295275" y="209550"/>
            <a:ext cx="10515600" cy="6288904"/>
          </a:xfrm>
        </p:spPr>
        <p:txBody>
          <a:bodyPr>
            <a:normAutofit/>
          </a:bodyPr>
          <a:lstStyle/>
          <a:p>
            <a:r>
              <a:rPr lang="en-US" sz="3100" b="1" u="sng" dirty="0">
                <a:solidFill>
                  <a:srgbClr val="993300"/>
                </a:solidFill>
                <a:latin typeface="Times New Roman" panose="02020603050405020304" pitchFamily="18" charset="0"/>
                <a:cs typeface="Times New Roman" panose="02020603050405020304" pitchFamily="18" charset="0"/>
              </a:rPr>
              <a:t>Surface Landforms: Sinkholes</a:t>
            </a:r>
            <a:br>
              <a:rPr lang="en-US" sz="3100" b="1" u="sng" dirty="0">
                <a:solidFill>
                  <a:srgbClr val="993300"/>
                </a:solidFill>
                <a:latin typeface="Times New Roman" panose="02020603050405020304" pitchFamily="18" charset="0"/>
                <a:cs typeface="Times New Roman" panose="02020603050405020304" pitchFamily="18" charset="0"/>
              </a:rPr>
            </a:br>
            <a:br>
              <a:rPr lang="en-US" sz="3100" b="1" u="sng" dirty="0">
                <a:solidFill>
                  <a:srgbClr val="993300"/>
                </a:solidFill>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Occur in a range of sizes, and can be temporarily,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seasonally, or permanently filled with water.  </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Sinkholes pose a threat to developed areas. </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Increased pressure on water resources and depleted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ground water tables can trigger sinkholes to collapse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under the pressure of gravity or the void formed by</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the depleted ground water.  </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dirty="0"/>
              <a:t> </a:t>
            </a:r>
            <a:endParaRPr lang="en-IN" dirty="0"/>
          </a:p>
        </p:txBody>
      </p:sp>
      <p:pic>
        <p:nvPicPr>
          <p:cNvPr id="4" name="Picture 3">
            <a:extLst>
              <a:ext uri="{FF2B5EF4-FFF2-40B4-BE49-F238E27FC236}">
                <a16:creationId xmlns:a16="http://schemas.microsoft.com/office/drawing/2014/main" id="{0FFB2EEB-FD5A-4992-A0E3-9AD71C5B0FEF}"/>
              </a:ext>
            </a:extLst>
          </p:cNvPr>
          <p:cNvPicPr>
            <a:picLocks noChangeAspect="1"/>
          </p:cNvPicPr>
          <p:nvPr/>
        </p:nvPicPr>
        <p:blipFill rotWithShape="1">
          <a:blip r:embed="rId2">
            <a:extLst>
              <a:ext uri="{28A0092B-C50C-407E-A947-70E740481C1C}">
                <a14:useLocalDpi xmlns:a14="http://schemas.microsoft.com/office/drawing/2010/main" val="0"/>
              </a:ext>
            </a:extLst>
          </a:blip>
          <a:srcRect l="2299"/>
          <a:stretch/>
        </p:blipFill>
        <p:spPr>
          <a:xfrm>
            <a:off x="6968971" y="1678897"/>
            <a:ext cx="4998128" cy="3836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758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72</Words>
  <Application>Microsoft Office PowerPoint</Application>
  <PresentationFormat>Widescreen</PresentationFormat>
  <Paragraphs>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 CC1 - GEOTECTONICS AND GEOMORPHOLOGY </vt:lpstr>
      <vt:lpstr>KARST LANDFORMS :   Karst is a term used to describe landscapes that are formed by chemical weathering process controlled by groundwater activity. Karst landscapes are predominantly composed of limestone rock that contains &gt; 70 percent calcium carbonate.    • Word is German form of the Yugoslavian term “ Kras ”  means “bare stony ground”  • Named after investigating a region near the Adriatic Sea in Yugoslavia  • In modern Geomorphology the term refers to any landscape formed by dissolution of the underlying bedrock  • Characterized by distinctive landforms which don’t typically occur in any other circumstance  </vt:lpstr>
      <vt:lpstr>MAJOR KNOWN KARST REGIONS OF THE WORLD </vt:lpstr>
      <vt:lpstr>FACTORS AFFECTING KARST PROCESSES:   Solubility of  Bedrock                  - percent calcite  Climate                   - Temperature and Moisture  Structure of Limestone                    - joints, fractures, porosity,   Vegetation/Non-carbonate Geology                   - acidity (pH) of groundwater  Atmospheric CO2                 - affects solubility of Carbonates      Pseudokarst: is the term for karst-like development in non-carbonate lithology that exhibits characteristics similar to karst landscapes, but  which lack dissolution as a primary means of landscape formation.    </vt:lpstr>
      <vt:lpstr>       ADDITIONAL CONSIDERATION: WATER TABLE:   Rocks are dissolved by water: surface water or  groundwater.     Carbonates, limestone (CaCO3), and dolostone  (CaMg(CO3)2)are dissolved by acidic water.     Evaporites, rock salt, and gypsum (CaSO4.2H2O)  are dissolved by water.           </vt:lpstr>
      <vt:lpstr>CHEMICAL WEATHERING: CARBONATION    Carbonation is a process by which carbon dioxide and water chemically react to produce carbonic acid, a weak acid, that reacts with carbonate minerals in the rock.      This process simultaneously weakens the rock and removes the chemically weathered materials.     CO2   +   H2O                          H2CO3 air           water                    carbonic acid                   CaCO3       +          H2CO3                                  Ca++          +         2HCO- 3 calcium carbonate    carbonic acid                        calcium ion         bicarbonate ion  Influenced by:  Temperature  Pressure  Partial pressure of CO2 pH  Ion concentration</vt:lpstr>
      <vt:lpstr>Surface Landforms: Limestone Pavement  Exposed areas of limestone    Rugged and bare landscape with flat areas of rock surface    Gradual widening of joints and fractures (bedding)  </vt:lpstr>
      <vt:lpstr>Surface Landforms:   SINKHOLES:   Groundwater dissolves soluble rock, creating fractures  and caves.Dissolving continues to form larger caves  and fractures.     Dolines (Sinkholes, Cenotes):  Collapse sinkholes form when water level drops .  Solution sinkholes due dissolution at surface.</vt:lpstr>
      <vt:lpstr>Surface Landforms: Sinkholes    Occur in a range of sizes, and can be temporarily,      seasonally, or permanently filled with water.     Sinkholes pose a threat to developed areas.    Increased pressure on water resources and depleted      ground water tables can trigger sinkholes to collapse      under the pressure of gravity or the void formed by     the depleted ground water.     </vt:lpstr>
      <vt:lpstr> Types of Sinkholes :   Solution Sinkhole      Little or no sediment is present over limestone       Easily dissolved by water     Cover-Subsidence Sinkhole      Thick sediments overlay limestone      Underlying limestone is dissolved, sediments dump into the void     Cover-Collapse Sinkhole      Triggered by heavy rainfall, drought, overloading      Cause sudden collapse into void   Uvala: series of smaller sinkholes coalesce into a compound sinkhole.</vt:lpstr>
      <vt:lpstr>Disappearing Streams:    Streams that flow on the surface and then     seemingly “disappear” below ground.    Disappearing streams disappear into a sinkhole      or other karst solution features (caves)    They may also disappear into factures or faults      in the bedrock near the stream.  Disappearing      streams are also referred to as losing streams,      sinks, or sieves.   </vt:lpstr>
      <vt:lpstr>Springs :   Karst springs are locations where groundwater emerges from the limestone and flows across the surface forming a stream or contained pool. The flow of Karst springs is generally dependent on the weather and climate . Ephemeral springs only flow following rainfall or snowmelt events. More permanent springs are connected to aquifers and flow year-round .</vt:lpstr>
      <vt:lpstr>Karst Towers:   Landscape is mottled with a maze of steep, isolated limestone hills  Limestone beds are thick and highly jointed  Puerto Rico, western Cuba, southern China, and northern Vietnam   CO2 production by vegetation in these climates facilitates weathering              TOWER KARST   OF PENINSULAR THAILAND                                            SOUTH CHINA KARST TOWER</vt:lpstr>
      <vt:lpstr>Subsurface Karst Features: Caverns    Limestone caverns and caves are large sub-surface voids where the rocks has been dissolved by carbonation.   In sections where the ground water table has dropped, pressure release promotes precipitation of minerals creating a variety of speleothems </vt:lpstr>
      <vt:lpstr>Caverns :   Calcium carbonate precipitates out of the saturated  carbonate solution and accumulates as deposits.     Stalactites are deposits that grow from the ceiling  downward     Stalagmites are deposits that grow from  the ground up.     If the stalactite and stalagmites join  they form a continuous column.    Mammoth Cave in Kentucky and Carlsbad Caverns in  New Mexico are two of the largest cave systems in North America . </vt:lpstr>
      <vt:lpstr>Soda straws to stalactites     Soda straws are initially hollow, allowing dissolved limestone  to travel through the tube.     Because a dissolved solid is traveling through the tube, it  sometimes gets plugged up.     This forces the dissolved limestone to “back up” and start  flowing on the outside of the straw.     Eventually, it thickens and becomes recognizable as a stalactite! </vt:lpstr>
      <vt:lpstr>Additional Fun Karst Features  Abime, a vertical shaft in karst that may be very deep and usually opens into a network of subterranean passages. Cenote, a deep sinkhole, characteristic of Mexico, resulting from collapse of limestone bedrock that exposes groundwater underneath.  Foibe, an inverted funnel-shaped sinkhole  Scowle, porous irregular karstic landscape in a region of England.  Turlough (turlach), a type of disappearing lake characteristic of Irish karst  Uvala, a collection of multiple smaller individual sinkholes that coalesce into a compound sinkhole. Word derives from South Slavic languages.  Karren, bands of bare limestone forming a surface  Limestone pavement, a landform consisting of a flat, incised surface of exposed limestone that resembles an artificial pavement  Polje (karst polje, karst field), a large flat specifically karstic plain. The name "polje" derives from South Slavic languages.  Doline, also sink or sinkhole, is a closed depression draining underground in karst areas. The name "doline" comes from dolina , meaning "valley", and derives from South Slavic languages.  Karst spring, a spring emerging from karst, originating a flow of water on the surface  Ponor, also sink or sinkhole, where surface flow enters an underground system. Derived from South Slavic languages  Sinking river, or ponornica in South Slavic languages  Karst fenster ("karst window"), a feature where a spring emerges briefly, with the water discharge then abruptly disappearing into a nearby sinkhole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CC1 - GEOTECTONICS AND GEOMORPHOLOGY</dc:title>
  <dc:creator>Jayanto Biswas</dc:creator>
  <cp:lastModifiedBy>Jayanto Biswas</cp:lastModifiedBy>
  <cp:revision>21</cp:revision>
  <dcterms:created xsi:type="dcterms:W3CDTF">2021-02-03T15:03:19Z</dcterms:created>
  <dcterms:modified xsi:type="dcterms:W3CDTF">2021-02-20T15:59:38Z</dcterms:modified>
</cp:coreProperties>
</file>